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7"/>
  </p:notesMasterIdLst>
  <p:sldIdLst>
    <p:sldId id="796" r:id="rId3"/>
    <p:sldId id="786" r:id="rId4"/>
    <p:sldId id="794" r:id="rId5"/>
    <p:sldId id="788" r:id="rId6"/>
    <p:sldId id="790" r:id="rId7"/>
    <p:sldId id="787" r:id="rId8"/>
    <p:sldId id="789" r:id="rId9"/>
    <p:sldId id="792" r:id="rId10"/>
    <p:sldId id="793" r:id="rId11"/>
    <p:sldId id="791" r:id="rId12"/>
    <p:sldId id="795" r:id="rId13"/>
    <p:sldId id="314" r:id="rId14"/>
    <p:sldId id="267" r:id="rId15"/>
    <p:sldId id="768" r:id="rId16"/>
    <p:sldId id="773" r:id="rId17"/>
    <p:sldId id="761" r:id="rId18"/>
    <p:sldId id="310" r:id="rId19"/>
    <p:sldId id="360" r:id="rId20"/>
    <p:sldId id="324" r:id="rId21"/>
    <p:sldId id="778" r:id="rId22"/>
    <p:sldId id="783" r:id="rId23"/>
    <p:sldId id="784" r:id="rId24"/>
    <p:sldId id="357" r:id="rId25"/>
    <p:sldId id="785" r:id="rId26"/>
    <p:sldId id="269" r:id="rId27"/>
    <p:sldId id="270" r:id="rId28"/>
    <p:sldId id="361" r:id="rId29"/>
    <p:sldId id="271" r:id="rId30"/>
    <p:sldId id="261" r:id="rId31"/>
    <p:sldId id="266" r:id="rId32"/>
    <p:sldId id="272" r:id="rId33"/>
    <p:sldId id="262" r:id="rId34"/>
    <p:sldId id="273" r:id="rId35"/>
    <p:sldId id="26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1"/>
    <p:restoredTop sz="96181"/>
  </p:normalViewPr>
  <p:slideViewPr>
    <p:cSldViewPr snapToGrid="0">
      <p:cViewPr varScale="1">
        <p:scale>
          <a:sx n="124" d="100"/>
          <a:sy n="124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DB736F-CC05-44B9-AC91-35576EB1F9C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80720E-8B6B-40F6-ABF6-03EF3901A2BB}">
      <dgm:prSet/>
      <dgm:spPr/>
      <dgm:t>
        <a:bodyPr/>
        <a:lstStyle/>
        <a:p>
          <a:r>
            <a:rPr lang="en-US"/>
            <a:t>Case</a:t>
          </a:r>
          <a:r>
            <a:rPr lang="zh-CN"/>
            <a:t> </a:t>
          </a:r>
          <a:r>
            <a:rPr lang="en-US"/>
            <a:t>study</a:t>
          </a:r>
          <a:r>
            <a:rPr lang="zh-CN"/>
            <a:t> </a:t>
          </a:r>
          <a:r>
            <a:rPr lang="en-US"/>
            <a:t>1:</a:t>
          </a:r>
          <a:r>
            <a:rPr lang="zh-CN"/>
            <a:t> </a:t>
          </a:r>
          <a:r>
            <a:rPr lang="en-US"/>
            <a:t>AlphaFold</a:t>
          </a:r>
        </a:p>
      </dgm:t>
    </dgm:pt>
    <dgm:pt modelId="{11F97340-12F5-4325-B68E-BBD3ADD1D504}" type="parTrans" cxnId="{0ACB8007-F13D-4ABF-A58B-F2214150C33F}">
      <dgm:prSet/>
      <dgm:spPr/>
      <dgm:t>
        <a:bodyPr/>
        <a:lstStyle/>
        <a:p>
          <a:endParaRPr lang="en-US"/>
        </a:p>
      </dgm:t>
    </dgm:pt>
    <dgm:pt modelId="{8C8D18D8-F348-45E9-A385-61AB8F46366A}" type="sibTrans" cxnId="{0ACB8007-F13D-4ABF-A58B-F2214150C33F}">
      <dgm:prSet/>
      <dgm:spPr/>
      <dgm:t>
        <a:bodyPr/>
        <a:lstStyle/>
        <a:p>
          <a:endParaRPr lang="en-US"/>
        </a:p>
      </dgm:t>
    </dgm:pt>
    <dgm:pt modelId="{29234BD2-D5DA-498D-B1A4-25928AD4BCE2}">
      <dgm:prSet/>
      <dgm:spPr/>
      <dgm:t>
        <a:bodyPr/>
        <a:lstStyle/>
        <a:p>
          <a:r>
            <a:rPr lang="en-US"/>
            <a:t>Case</a:t>
          </a:r>
          <a:r>
            <a:rPr lang="zh-CN"/>
            <a:t> </a:t>
          </a:r>
          <a:r>
            <a:rPr lang="en-US"/>
            <a:t>study</a:t>
          </a:r>
          <a:r>
            <a:rPr lang="zh-CN"/>
            <a:t> </a:t>
          </a:r>
          <a:r>
            <a:rPr lang="en-US"/>
            <a:t>2:</a:t>
          </a:r>
          <a:r>
            <a:rPr lang="zh-CN"/>
            <a:t> </a:t>
          </a:r>
          <a:r>
            <a:rPr lang="en-US"/>
            <a:t>Sequential</a:t>
          </a:r>
          <a:r>
            <a:rPr lang="zh-CN"/>
            <a:t> </a:t>
          </a:r>
          <a:r>
            <a:rPr lang="en-US"/>
            <a:t>design</a:t>
          </a:r>
          <a:r>
            <a:rPr lang="zh-CN"/>
            <a:t> </a:t>
          </a:r>
          <a:r>
            <a:rPr lang="en-US"/>
            <a:t>of</a:t>
          </a:r>
          <a:r>
            <a:rPr lang="zh-CN"/>
            <a:t> </a:t>
          </a:r>
          <a:r>
            <a:rPr lang="en-US"/>
            <a:t>biological</a:t>
          </a:r>
          <a:r>
            <a:rPr lang="zh-CN"/>
            <a:t> </a:t>
          </a:r>
          <a:r>
            <a:rPr lang="en-US"/>
            <a:t>sequences</a:t>
          </a:r>
        </a:p>
      </dgm:t>
    </dgm:pt>
    <dgm:pt modelId="{4E436DAF-A32C-4332-8711-E7EF9D0B7AD7}" type="parTrans" cxnId="{00A61084-3CEC-44A1-9B5D-2A09851E1873}">
      <dgm:prSet/>
      <dgm:spPr/>
      <dgm:t>
        <a:bodyPr/>
        <a:lstStyle/>
        <a:p>
          <a:endParaRPr lang="en-US"/>
        </a:p>
      </dgm:t>
    </dgm:pt>
    <dgm:pt modelId="{ACB7D2AC-59C4-4F34-B775-C15684C585C3}" type="sibTrans" cxnId="{00A61084-3CEC-44A1-9B5D-2A09851E1873}">
      <dgm:prSet/>
      <dgm:spPr/>
      <dgm:t>
        <a:bodyPr/>
        <a:lstStyle/>
        <a:p>
          <a:endParaRPr lang="en-US"/>
        </a:p>
      </dgm:t>
    </dgm:pt>
    <dgm:pt modelId="{84106BBF-3608-404C-968D-BD580C302C30}">
      <dgm:prSet/>
      <dgm:spPr/>
      <dgm:t>
        <a:bodyPr/>
        <a:lstStyle/>
        <a:p>
          <a:r>
            <a:rPr lang="en-US"/>
            <a:t>Opportunities</a:t>
          </a:r>
          <a:r>
            <a:rPr lang="zh-CN"/>
            <a:t> </a:t>
          </a:r>
          <a:r>
            <a:rPr lang="en-US"/>
            <a:t>and</a:t>
          </a:r>
          <a:r>
            <a:rPr lang="zh-CN"/>
            <a:t> </a:t>
          </a:r>
          <a:r>
            <a:rPr lang="en-US"/>
            <a:t>challenges</a:t>
          </a:r>
        </a:p>
      </dgm:t>
    </dgm:pt>
    <dgm:pt modelId="{EE81AFFC-F40C-44A7-89D5-66603484B3C6}" type="parTrans" cxnId="{45A5D09A-61C3-454E-A564-56ADDCD7CE22}">
      <dgm:prSet/>
      <dgm:spPr/>
      <dgm:t>
        <a:bodyPr/>
        <a:lstStyle/>
        <a:p>
          <a:endParaRPr lang="en-US"/>
        </a:p>
      </dgm:t>
    </dgm:pt>
    <dgm:pt modelId="{A94B1C98-6EC3-4AB4-B2A3-7FEAB056513C}" type="sibTrans" cxnId="{45A5D09A-61C3-454E-A564-56ADDCD7CE22}">
      <dgm:prSet/>
      <dgm:spPr/>
      <dgm:t>
        <a:bodyPr/>
        <a:lstStyle/>
        <a:p>
          <a:endParaRPr lang="en-US"/>
        </a:p>
      </dgm:t>
    </dgm:pt>
    <dgm:pt modelId="{39D13F1B-56C6-1F49-98EF-869B06FE2742}" type="pres">
      <dgm:prSet presAssocID="{A3DB736F-CC05-44B9-AC91-35576EB1F9C9}" presName="vert0" presStyleCnt="0">
        <dgm:presLayoutVars>
          <dgm:dir/>
          <dgm:animOne val="branch"/>
          <dgm:animLvl val="lvl"/>
        </dgm:presLayoutVars>
      </dgm:prSet>
      <dgm:spPr/>
    </dgm:pt>
    <dgm:pt modelId="{9CB5465D-8F61-E047-9313-F72B2F95B088}" type="pres">
      <dgm:prSet presAssocID="{6D80720E-8B6B-40F6-ABF6-03EF3901A2BB}" presName="thickLine" presStyleLbl="alignNode1" presStyleIdx="0" presStyleCnt="3"/>
      <dgm:spPr/>
    </dgm:pt>
    <dgm:pt modelId="{8D956283-7AA8-5A43-B4BF-39FA091E5758}" type="pres">
      <dgm:prSet presAssocID="{6D80720E-8B6B-40F6-ABF6-03EF3901A2BB}" presName="horz1" presStyleCnt="0"/>
      <dgm:spPr/>
    </dgm:pt>
    <dgm:pt modelId="{69170067-E295-6E4E-AF98-6847BC895906}" type="pres">
      <dgm:prSet presAssocID="{6D80720E-8B6B-40F6-ABF6-03EF3901A2BB}" presName="tx1" presStyleLbl="revTx" presStyleIdx="0" presStyleCnt="3"/>
      <dgm:spPr/>
    </dgm:pt>
    <dgm:pt modelId="{1427F761-1611-884C-A10D-A8F4F8382771}" type="pres">
      <dgm:prSet presAssocID="{6D80720E-8B6B-40F6-ABF6-03EF3901A2BB}" presName="vert1" presStyleCnt="0"/>
      <dgm:spPr/>
    </dgm:pt>
    <dgm:pt modelId="{B73984A8-1953-FC43-ADB8-B0C9B8695C28}" type="pres">
      <dgm:prSet presAssocID="{29234BD2-D5DA-498D-B1A4-25928AD4BCE2}" presName="thickLine" presStyleLbl="alignNode1" presStyleIdx="1" presStyleCnt="3"/>
      <dgm:spPr/>
    </dgm:pt>
    <dgm:pt modelId="{862548CB-F8DB-C149-8481-80D744E5167E}" type="pres">
      <dgm:prSet presAssocID="{29234BD2-D5DA-498D-B1A4-25928AD4BCE2}" presName="horz1" presStyleCnt="0"/>
      <dgm:spPr/>
    </dgm:pt>
    <dgm:pt modelId="{75663711-A36A-D841-BCDB-83B6EC00F06E}" type="pres">
      <dgm:prSet presAssocID="{29234BD2-D5DA-498D-B1A4-25928AD4BCE2}" presName="tx1" presStyleLbl="revTx" presStyleIdx="1" presStyleCnt="3"/>
      <dgm:spPr/>
    </dgm:pt>
    <dgm:pt modelId="{27ECF353-BC58-3146-B44D-C3D09CA22A9B}" type="pres">
      <dgm:prSet presAssocID="{29234BD2-D5DA-498D-B1A4-25928AD4BCE2}" presName="vert1" presStyleCnt="0"/>
      <dgm:spPr/>
    </dgm:pt>
    <dgm:pt modelId="{209AA612-058D-C34C-81A6-D91FBCBEEE45}" type="pres">
      <dgm:prSet presAssocID="{84106BBF-3608-404C-968D-BD580C302C30}" presName="thickLine" presStyleLbl="alignNode1" presStyleIdx="2" presStyleCnt="3"/>
      <dgm:spPr/>
    </dgm:pt>
    <dgm:pt modelId="{5F82E738-39E5-484B-8E40-1AFD0E662862}" type="pres">
      <dgm:prSet presAssocID="{84106BBF-3608-404C-968D-BD580C302C30}" presName="horz1" presStyleCnt="0"/>
      <dgm:spPr/>
    </dgm:pt>
    <dgm:pt modelId="{36A1CACE-5273-B74D-9982-97EA66104A3F}" type="pres">
      <dgm:prSet presAssocID="{84106BBF-3608-404C-968D-BD580C302C30}" presName="tx1" presStyleLbl="revTx" presStyleIdx="2" presStyleCnt="3"/>
      <dgm:spPr/>
    </dgm:pt>
    <dgm:pt modelId="{C2B58C02-08D2-4A4A-A042-A6D48059DBFF}" type="pres">
      <dgm:prSet presAssocID="{84106BBF-3608-404C-968D-BD580C302C30}" presName="vert1" presStyleCnt="0"/>
      <dgm:spPr/>
    </dgm:pt>
  </dgm:ptLst>
  <dgm:cxnLst>
    <dgm:cxn modelId="{0ACB8007-F13D-4ABF-A58B-F2214150C33F}" srcId="{A3DB736F-CC05-44B9-AC91-35576EB1F9C9}" destId="{6D80720E-8B6B-40F6-ABF6-03EF3901A2BB}" srcOrd="0" destOrd="0" parTransId="{11F97340-12F5-4325-B68E-BBD3ADD1D504}" sibTransId="{8C8D18D8-F348-45E9-A385-61AB8F46366A}"/>
    <dgm:cxn modelId="{80A82C0D-528A-FD42-9EDC-CF80DC31AF59}" type="presOf" srcId="{84106BBF-3608-404C-968D-BD580C302C30}" destId="{36A1CACE-5273-B74D-9982-97EA66104A3F}" srcOrd="0" destOrd="0" presId="urn:microsoft.com/office/officeart/2008/layout/LinedList"/>
    <dgm:cxn modelId="{FD31EA44-6A0E-D043-A48F-FFBFC0AA715E}" type="presOf" srcId="{A3DB736F-CC05-44B9-AC91-35576EB1F9C9}" destId="{39D13F1B-56C6-1F49-98EF-869B06FE2742}" srcOrd="0" destOrd="0" presId="urn:microsoft.com/office/officeart/2008/layout/LinedList"/>
    <dgm:cxn modelId="{2739E049-9A9A-DA45-BF9E-4C334CFD5ED2}" type="presOf" srcId="{29234BD2-D5DA-498D-B1A4-25928AD4BCE2}" destId="{75663711-A36A-D841-BCDB-83B6EC00F06E}" srcOrd="0" destOrd="0" presId="urn:microsoft.com/office/officeart/2008/layout/LinedList"/>
    <dgm:cxn modelId="{00A61084-3CEC-44A1-9B5D-2A09851E1873}" srcId="{A3DB736F-CC05-44B9-AC91-35576EB1F9C9}" destId="{29234BD2-D5DA-498D-B1A4-25928AD4BCE2}" srcOrd="1" destOrd="0" parTransId="{4E436DAF-A32C-4332-8711-E7EF9D0B7AD7}" sibTransId="{ACB7D2AC-59C4-4F34-B775-C15684C585C3}"/>
    <dgm:cxn modelId="{629FE08B-F791-064F-B301-DBB78181483F}" type="presOf" srcId="{6D80720E-8B6B-40F6-ABF6-03EF3901A2BB}" destId="{69170067-E295-6E4E-AF98-6847BC895906}" srcOrd="0" destOrd="0" presId="urn:microsoft.com/office/officeart/2008/layout/LinedList"/>
    <dgm:cxn modelId="{45A5D09A-61C3-454E-A564-56ADDCD7CE22}" srcId="{A3DB736F-CC05-44B9-AC91-35576EB1F9C9}" destId="{84106BBF-3608-404C-968D-BD580C302C30}" srcOrd="2" destOrd="0" parTransId="{EE81AFFC-F40C-44A7-89D5-66603484B3C6}" sibTransId="{A94B1C98-6EC3-4AB4-B2A3-7FEAB056513C}"/>
    <dgm:cxn modelId="{6FB88E6C-7319-7B4F-9045-872CE425490C}" type="presParOf" srcId="{39D13F1B-56C6-1F49-98EF-869B06FE2742}" destId="{9CB5465D-8F61-E047-9313-F72B2F95B088}" srcOrd="0" destOrd="0" presId="urn:microsoft.com/office/officeart/2008/layout/LinedList"/>
    <dgm:cxn modelId="{85A8434B-B74A-4341-BA8B-D566E7DDCA7D}" type="presParOf" srcId="{39D13F1B-56C6-1F49-98EF-869B06FE2742}" destId="{8D956283-7AA8-5A43-B4BF-39FA091E5758}" srcOrd="1" destOrd="0" presId="urn:microsoft.com/office/officeart/2008/layout/LinedList"/>
    <dgm:cxn modelId="{38248A75-3816-9240-BBCA-D44FFEF82A9A}" type="presParOf" srcId="{8D956283-7AA8-5A43-B4BF-39FA091E5758}" destId="{69170067-E295-6E4E-AF98-6847BC895906}" srcOrd="0" destOrd="0" presId="urn:microsoft.com/office/officeart/2008/layout/LinedList"/>
    <dgm:cxn modelId="{D196D0BB-42D1-7944-B130-C8E1DC443981}" type="presParOf" srcId="{8D956283-7AA8-5A43-B4BF-39FA091E5758}" destId="{1427F761-1611-884C-A10D-A8F4F8382771}" srcOrd="1" destOrd="0" presId="urn:microsoft.com/office/officeart/2008/layout/LinedList"/>
    <dgm:cxn modelId="{540A1785-C342-344F-A058-7C2D2E168EDF}" type="presParOf" srcId="{39D13F1B-56C6-1F49-98EF-869B06FE2742}" destId="{B73984A8-1953-FC43-ADB8-B0C9B8695C28}" srcOrd="2" destOrd="0" presId="urn:microsoft.com/office/officeart/2008/layout/LinedList"/>
    <dgm:cxn modelId="{D9BABDEC-7A1C-414F-A451-0B6C87AB5115}" type="presParOf" srcId="{39D13F1B-56C6-1F49-98EF-869B06FE2742}" destId="{862548CB-F8DB-C149-8481-80D744E5167E}" srcOrd="3" destOrd="0" presId="urn:microsoft.com/office/officeart/2008/layout/LinedList"/>
    <dgm:cxn modelId="{E84A02B2-755A-F04C-8A86-BB618294D0E8}" type="presParOf" srcId="{862548CB-F8DB-C149-8481-80D744E5167E}" destId="{75663711-A36A-D841-BCDB-83B6EC00F06E}" srcOrd="0" destOrd="0" presId="urn:microsoft.com/office/officeart/2008/layout/LinedList"/>
    <dgm:cxn modelId="{37577817-4490-F145-9C43-38A17BE63123}" type="presParOf" srcId="{862548CB-F8DB-C149-8481-80D744E5167E}" destId="{27ECF353-BC58-3146-B44D-C3D09CA22A9B}" srcOrd="1" destOrd="0" presId="urn:microsoft.com/office/officeart/2008/layout/LinedList"/>
    <dgm:cxn modelId="{2A9E52DF-41E0-3A42-9C44-951983705EDB}" type="presParOf" srcId="{39D13F1B-56C6-1F49-98EF-869B06FE2742}" destId="{209AA612-058D-C34C-81A6-D91FBCBEEE45}" srcOrd="4" destOrd="0" presId="urn:microsoft.com/office/officeart/2008/layout/LinedList"/>
    <dgm:cxn modelId="{5B07A001-6197-2345-915A-F6F27329E17C}" type="presParOf" srcId="{39D13F1B-56C6-1F49-98EF-869B06FE2742}" destId="{5F82E738-39E5-484B-8E40-1AFD0E662862}" srcOrd="5" destOrd="0" presId="urn:microsoft.com/office/officeart/2008/layout/LinedList"/>
    <dgm:cxn modelId="{828F199C-3881-2D46-908F-3FD187730094}" type="presParOf" srcId="{5F82E738-39E5-484B-8E40-1AFD0E662862}" destId="{36A1CACE-5273-B74D-9982-97EA66104A3F}" srcOrd="0" destOrd="0" presId="urn:microsoft.com/office/officeart/2008/layout/LinedList"/>
    <dgm:cxn modelId="{37D67AE4-B895-AA46-B16E-614BF94A6590}" type="presParOf" srcId="{5F82E738-39E5-484B-8E40-1AFD0E662862}" destId="{C2B58C02-08D2-4A4A-A042-A6D48059DB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5465D-8F61-E047-9313-F72B2F95B088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70067-E295-6E4E-AF98-6847BC895906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Case</a:t>
          </a:r>
          <a:r>
            <a:rPr lang="zh-CN" sz="4200" kern="1200"/>
            <a:t> </a:t>
          </a:r>
          <a:r>
            <a:rPr lang="en-US" sz="4200" kern="1200"/>
            <a:t>study</a:t>
          </a:r>
          <a:r>
            <a:rPr lang="zh-CN" sz="4200" kern="1200"/>
            <a:t> </a:t>
          </a:r>
          <a:r>
            <a:rPr lang="en-US" sz="4200" kern="1200"/>
            <a:t>1:</a:t>
          </a:r>
          <a:r>
            <a:rPr lang="zh-CN" sz="4200" kern="1200"/>
            <a:t> </a:t>
          </a:r>
          <a:r>
            <a:rPr lang="en-US" sz="4200" kern="1200"/>
            <a:t>AlphaFold</a:t>
          </a:r>
        </a:p>
      </dsp:txBody>
      <dsp:txXfrm>
        <a:off x="0" y="2703"/>
        <a:ext cx="6900512" cy="1843578"/>
      </dsp:txXfrm>
    </dsp:sp>
    <dsp:sp modelId="{B73984A8-1953-FC43-ADB8-B0C9B8695C28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63711-A36A-D841-BCDB-83B6EC00F06E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Case</a:t>
          </a:r>
          <a:r>
            <a:rPr lang="zh-CN" sz="4200" kern="1200"/>
            <a:t> </a:t>
          </a:r>
          <a:r>
            <a:rPr lang="en-US" sz="4200" kern="1200"/>
            <a:t>study</a:t>
          </a:r>
          <a:r>
            <a:rPr lang="zh-CN" sz="4200" kern="1200"/>
            <a:t> </a:t>
          </a:r>
          <a:r>
            <a:rPr lang="en-US" sz="4200" kern="1200"/>
            <a:t>2:</a:t>
          </a:r>
          <a:r>
            <a:rPr lang="zh-CN" sz="4200" kern="1200"/>
            <a:t> </a:t>
          </a:r>
          <a:r>
            <a:rPr lang="en-US" sz="4200" kern="1200"/>
            <a:t>Sequential</a:t>
          </a:r>
          <a:r>
            <a:rPr lang="zh-CN" sz="4200" kern="1200"/>
            <a:t> </a:t>
          </a:r>
          <a:r>
            <a:rPr lang="en-US" sz="4200" kern="1200"/>
            <a:t>design</a:t>
          </a:r>
          <a:r>
            <a:rPr lang="zh-CN" sz="4200" kern="1200"/>
            <a:t> </a:t>
          </a:r>
          <a:r>
            <a:rPr lang="en-US" sz="4200" kern="1200"/>
            <a:t>of</a:t>
          </a:r>
          <a:r>
            <a:rPr lang="zh-CN" sz="4200" kern="1200"/>
            <a:t> </a:t>
          </a:r>
          <a:r>
            <a:rPr lang="en-US" sz="4200" kern="1200"/>
            <a:t>biological</a:t>
          </a:r>
          <a:r>
            <a:rPr lang="zh-CN" sz="4200" kern="1200"/>
            <a:t> </a:t>
          </a:r>
          <a:r>
            <a:rPr lang="en-US" sz="4200" kern="1200"/>
            <a:t>sequences</a:t>
          </a:r>
        </a:p>
      </dsp:txBody>
      <dsp:txXfrm>
        <a:off x="0" y="1846281"/>
        <a:ext cx="6900512" cy="1843578"/>
      </dsp:txXfrm>
    </dsp:sp>
    <dsp:sp modelId="{209AA612-058D-C34C-81A6-D91FBCBEEE45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1CACE-5273-B74D-9982-97EA66104A3F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Opportunities</a:t>
          </a:r>
          <a:r>
            <a:rPr lang="zh-CN" sz="4200" kern="1200"/>
            <a:t> </a:t>
          </a:r>
          <a:r>
            <a:rPr lang="en-US" sz="4200" kern="1200"/>
            <a:t>and</a:t>
          </a:r>
          <a:r>
            <a:rPr lang="zh-CN" sz="4200" kern="1200"/>
            <a:t> </a:t>
          </a:r>
          <a:r>
            <a:rPr lang="en-US" sz="4200" kern="1200"/>
            <a:t>challenges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994CB-8272-5A42-A80F-3CCD2AB91B9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A7E08-9F24-BD4F-9F80-65734D1D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57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8B4F-D4BF-F648-8D33-42AE42BE2EF8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496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Example of small genetic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66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03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specifically, sequences with 4 or more guanines in any position constituted 10%of the randomly selected sequences and 5, 9, 16 and finally 25% in each of the 4 Bandit guided batches respectively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048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8B4F-D4BF-F648-8D33-42AE42BE2EF8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209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8B4F-D4BF-F648-8D33-42AE42BE2EF8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315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8B4F-D4BF-F648-8D33-42AE42BE2EF8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0430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8B4F-D4BF-F648-8D33-42AE42BE2EF8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536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14B0-4D1C-F99B-7CD6-3D664294B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F50A3-DF0F-CEAF-AC23-7BAA6183E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B1D72-55FA-94F6-13E9-8786389D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C496E-E149-735E-D3DF-02D569131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6C706-2147-0206-6E05-51397495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1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6358-F4D0-C214-7929-07CE4964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F61E0-9C20-1D5D-9E1E-6E367DAEA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A793-8C90-B75E-0DB5-274AE87A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D9DBE-9998-763E-ACAC-4BE321C0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682E9-F5E3-414C-05C4-6BF9A62F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9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2D3942-C080-7D60-1E53-4B2EBBC73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13DF1-76DB-E768-3067-1022FBD7B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E219-173D-8C2F-898C-35FD0B7B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476C7-4CD1-B7B5-E67D-620906325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F524C-8479-A808-E795-31816D9E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9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1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98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6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50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71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23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82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9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7D08-3381-5067-A752-6B1BF68B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7F4B-72DF-6709-169D-9A2405FA2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328FD-F466-D871-74C9-B170DCF9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AE8C5-11B6-BE99-E9DC-2D37EC4D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67FA6-D48C-9494-8C81-FBE2FB8E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07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72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77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0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11A7-6837-298A-AFC1-CA648D4F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7F1EF-61A4-9D9B-0AFB-30909FD4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B6E44-652B-5AE3-1A8D-DCA9FB99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91D01-B11E-0AA2-38CF-CABB88F7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9F59-183D-9724-C68E-0262C2ED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8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BFF9-0EA1-3424-7092-234B3E17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F59A5-B372-4C1D-2871-E3178001D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8DF63-B6C6-A2E8-3DE1-8C9E5453A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A0A32-2EE1-8219-9A20-AD9514D1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01A05-41B3-E846-238B-2F50B9E8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6CD23-BCE2-49C1-8B95-A9758B9E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0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4ABA-18B0-2CE9-BAF6-58A1A953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0307F-94DD-795A-58A4-9CAFB3506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04143-9082-8613-41AF-60B07AFA9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4C93A-EC41-D19D-2C6A-5B3D8760E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73F89B-0F0A-C513-5D66-281F7A108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C5A0D-0443-6D4D-9E9C-9B1E618C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2111C-F2EE-8B6A-E097-F0C816DA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70F0B-2614-D9CF-60AC-AAE75EB8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5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3CBD-2BC2-AE78-2F0D-C427A4BC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9B33BB-D499-39DD-551E-05FC845E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977A3-B89C-5010-7BC8-4A22A03E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23D2D-E9B3-DE41-03BF-7296376D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6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A6B24-C334-7368-438C-0F6D41C1A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9D4B4D-A057-A8E6-E505-25BEA344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90E97-3B03-7285-326F-1A24D2A9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5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55A8-5FA7-032F-F1F5-6B6458E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AF267-0F45-B428-41A6-A08EA4880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F51FA-D0D6-D2B8-B3EF-F3EA3E782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1A8F1-0380-FD7B-3782-671BA0102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E1ABD-DC8D-2746-C921-D3CA18063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11D24-D087-5756-2DCE-12AD0D3B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C72F-66CA-E3E3-81F6-C0230A12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68A94C-A1E1-0E10-1AAC-D56CDC741B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79EB8-6CF5-B27C-87F6-F17D5F56C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01BC6-A4C5-1625-74F3-4B079703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669AE-0923-379A-D6E3-D0BA45E8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D124-0AC3-F6B0-E14C-46F2C7F4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6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3817B-1D0D-D5B9-E852-321134677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1C27B-357F-C4EA-5385-8BF7411C0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81F9-FCE2-4A13-F752-6482E3D79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2FBC1-7E1A-FCA0-AEDA-0EDC4C1C8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44A18-3508-4C37-E736-F1685D00F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4641678-C1C4-694A-8391-D8EDAACBE02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3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eepmind/alphafold/blob/main/notebooks/AlphaFold.ipynb#scrollTo=rowN0bVYLe9n" TargetMode="External"/><Relationship Id="rId2" Type="http://schemas.openxmlformats.org/officeDocument/2006/relationships/hyperlink" Target="https://alphafold.ebi.ac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pig.com/blog/2021/07/alphafold-2-is-here-whats-behind-the-structure-prediction-miracle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2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eepmin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1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D83A34-22AF-94D2-49D4-459233CB2281}"/>
              </a:ext>
            </a:extLst>
          </p:cNvPr>
          <p:cNvSpPr/>
          <p:nvPr/>
        </p:nvSpPr>
        <p:spPr>
          <a:xfrm>
            <a:off x="0" y="18220"/>
            <a:ext cx="12192000" cy="12604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159B9-BB7F-91E4-8943-8E35B9228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Case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studies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for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Bio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+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ML</a:t>
            </a:r>
            <a:br>
              <a:rPr lang="en-US" altLang="zh-CN" dirty="0">
                <a:solidFill>
                  <a:schemeClr val="accent2"/>
                </a:solidFill>
              </a:rPr>
            </a:br>
            <a:r>
              <a:rPr lang="en-US" altLang="zh-CN" dirty="0">
                <a:solidFill>
                  <a:schemeClr val="accent2"/>
                </a:solidFill>
              </a:rPr>
              <a:t>Opportunities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and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Challenges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C75153-8117-2E14-823E-95769F47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48A11-3963-D04D-A309-5F2F4264ED77}" type="slidenum">
              <a:rPr lang="en-US" smtClean="0"/>
              <a:t>1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04A15E6-2F70-8096-B9D3-B786E68A1C35}"/>
              </a:ext>
            </a:extLst>
          </p:cNvPr>
          <p:cNvSpPr txBox="1">
            <a:spLocks/>
          </p:cNvSpPr>
          <p:nvPr/>
        </p:nvSpPr>
        <p:spPr>
          <a:xfrm>
            <a:off x="1524000" y="385024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Dr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Mengyan</a:t>
            </a: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Zhang</a:t>
            </a:r>
          </a:p>
          <a:p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NCI,</a:t>
            </a:r>
            <a:r>
              <a:rPr lang="zh-CN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Australia</a:t>
            </a:r>
          </a:p>
          <a:p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University</a:t>
            </a:r>
            <a:r>
              <a:rPr lang="zh-CN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of</a:t>
            </a:r>
            <a:r>
              <a:rPr lang="zh-CN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Oxford</a:t>
            </a:r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ECB99D-9453-730E-8078-1C5B72A8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7" y="184132"/>
            <a:ext cx="2646306" cy="9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download University of Oxford Logo Large Size for Desktop, Mobile &amp;  Tablet. [1600x1000]. 50+ UW Wallpaper on Wallpaper… | Oxford university,  Oxford, University">
            <a:extLst>
              <a:ext uri="{FF2B5EF4-FFF2-40B4-BE49-F238E27FC236}">
                <a16:creationId xmlns:a16="http://schemas.microsoft.com/office/drawing/2014/main" id="{96406F70-E88A-9FEB-2382-EE40D5DB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197" y="29011"/>
            <a:ext cx="2005144" cy="124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creenshot, graphics, graphic design, font&#10;&#10;Description automatically generated">
            <a:extLst>
              <a:ext uri="{FF2B5EF4-FFF2-40B4-BE49-F238E27FC236}">
                <a16:creationId xmlns:a16="http://schemas.microsoft.com/office/drawing/2014/main" id="{B1945FF0-4D57-C5ED-F609-370B64FEA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057" y="97824"/>
            <a:ext cx="2504132" cy="1064256"/>
          </a:xfrm>
          <a:prstGeom prst="rect">
            <a:avLst/>
          </a:prstGeom>
        </p:spPr>
      </p:pic>
      <p:pic>
        <p:nvPicPr>
          <p:cNvPr id="8" name="Graphic 2">
            <a:extLst>
              <a:ext uri="{FF2B5EF4-FFF2-40B4-BE49-F238E27FC236}">
                <a16:creationId xmlns:a16="http://schemas.microsoft.com/office/drawing/2014/main" id="{BCE95886-F357-CD27-072F-9B2A6561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5563"/>
            <a:ext cx="121920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50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9EE8-AABA-EFE5-B43C-D3854D19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AlphaFold2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BD76-A1D1-87BB-2719-70123BFBD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33701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alphaFold</a:t>
            </a:r>
            <a:r>
              <a:rPr lang="en-US" dirty="0"/>
              <a:t> protein structure database</a:t>
            </a:r>
            <a:r>
              <a:rPr lang="zh-CN" altLang="en-US" dirty="0"/>
              <a:t> </a:t>
            </a:r>
            <a:r>
              <a:rPr lang="en-GB" altLang="zh-CN" dirty="0">
                <a:hlinkClick r:id="rId2"/>
              </a:rPr>
              <a:t>https://alphafold.ebi.ac.uk/</a:t>
            </a:r>
            <a:r>
              <a:rPr lang="zh-CN" altLang="en-US" dirty="0"/>
              <a:t> </a:t>
            </a:r>
            <a:endParaRPr lang="en-US" dirty="0"/>
          </a:p>
          <a:p>
            <a:r>
              <a:rPr lang="en-US" dirty="0"/>
              <a:t>Play around and predict using the model</a:t>
            </a:r>
          </a:p>
          <a:p>
            <a:pPr lvl="1"/>
            <a:r>
              <a:rPr lang="en-US" altLang="zh-CN" dirty="0" err="1"/>
              <a:t>AlphaFold</a:t>
            </a:r>
            <a:r>
              <a:rPr lang="zh-CN" altLang="en-US" dirty="0"/>
              <a:t> </a:t>
            </a:r>
            <a:r>
              <a:rPr lang="en-US" altLang="zh-CN" dirty="0" err="1"/>
              <a:t>colab</a:t>
            </a:r>
            <a:r>
              <a:rPr lang="zh-CN" altLang="en-US" dirty="0"/>
              <a:t> </a:t>
            </a:r>
            <a:r>
              <a:rPr lang="en-GB" altLang="zh-CN" dirty="0">
                <a:hlinkClick r:id="rId3"/>
              </a:rPr>
              <a:t>https://colab.research.google.com/github/deepmind/alphafold/blob/main/notebooks/AlphaFold.ipynb#scrollTo=rowN0bVYLe9n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GB" dirty="0" err="1"/>
              <a:t>AlphaFold</a:t>
            </a:r>
            <a:r>
              <a:rPr lang="en-GB" dirty="0"/>
              <a:t> 2 is here: what’s behind the structure prediction miracle by Oxford Protein Informatics Group</a:t>
            </a:r>
            <a:r>
              <a:rPr lang="zh-CN" altLang="en-US" dirty="0"/>
              <a:t> </a:t>
            </a:r>
            <a:r>
              <a:rPr lang="en-GB" altLang="zh-CN" dirty="0">
                <a:hlinkClick r:id="rId4"/>
              </a:rPr>
              <a:t>https://www.blopig.com/blog/2021/07/alphafold-2-is-here-whats-behind-the-structure-prediction-miracle/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1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2D89-07E3-FCC0-9827-9D601DEF5E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biological</a:t>
            </a:r>
            <a:r>
              <a:rPr lang="zh-CN" altLang="en-US" dirty="0"/>
              <a:t> </a:t>
            </a:r>
            <a:r>
              <a:rPr lang="en-US" altLang="zh-CN" dirty="0"/>
              <a:t>sequences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7D51B-1E32-9F75-1847-895D8B834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7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8DD6-9F9C-27CA-0E4D-7B8CB346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55" y="1104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Bandits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Synthetic</a:t>
            </a:r>
            <a:r>
              <a:rPr lang="zh-CN" altLang="en-US" dirty="0"/>
              <a:t> </a:t>
            </a:r>
            <a:r>
              <a:rPr lang="en-US" altLang="zh-CN" dirty="0"/>
              <a:t>Biology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24" name="Content Placeholder 14" descr="A close up of a flower&#10;&#10;Description automatically generated">
            <a:extLst>
              <a:ext uri="{FF2B5EF4-FFF2-40B4-BE49-F238E27FC236}">
                <a16:creationId xmlns:a16="http://schemas.microsoft.com/office/drawing/2014/main" id="{A2F61FA3-0D09-0D31-F9F2-3CC17D026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74" y="4731819"/>
            <a:ext cx="1068268" cy="1060256"/>
          </a:xfrm>
          <a:prstGeom prst="rect">
            <a:avLst/>
          </a:prstGeom>
          <a:noFill/>
        </p:spPr>
      </p:pic>
      <p:pic>
        <p:nvPicPr>
          <p:cNvPr id="25" name="Picture 2" descr="DI_20131015_69">
            <a:extLst>
              <a:ext uri="{FF2B5EF4-FFF2-40B4-BE49-F238E27FC236}">
                <a16:creationId xmlns:a16="http://schemas.microsoft.com/office/drawing/2014/main" id="{433820D7-16D3-DCAF-9A38-8CC6FBAC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936" y="4322299"/>
            <a:ext cx="2377864" cy="158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14803DA-7797-3F53-2827-249943448F30}"/>
              </a:ext>
            </a:extLst>
          </p:cNvPr>
          <p:cNvSpPr/>
          <p:nvPr/>
        </p:nvSpPr>
        <p:spPr>
          <a:xfrm>
            <a:off x="8818811" y="5999605"/>
            <a:ext cx="2534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cs typeface="Calibri"/>
              </a:rPr>
              <a:t>Green Fluorescent Protein</a:t>
            </a:r>
            <a:r>
              <a:rPr lang="zh-CN" altLang="en-US" sz="1400" dirty="0">
                <a:cs typeface="Calibri"/>
              </a:rPr>
              <a:t> </a:t>
            </a:r>
            <a:r>
              <a:rPr lang="en-US" altLang="zh-CN" sz="1400" dirty="0">
                <a:cs typeface="Calibri"/>
              </a:rPr>
              <a:t>(GFP)</a:t>
            </a:r>
            <a:endParaRPr lang="en-US" sz="1400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82C29FD-9B5C-D797-D57A-9D41108F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12</a:t>
            </a:fld>
            <a:endParaRPr lang="en-CN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1774BC2-A5E4-EDA3-1FA2-9E3711A72022}"/>
              </a:ext>
            </a:extLst>
          </p:cNvPr>
          <p:cNvGraphicFramePr>
            <a:graphicFrameLocks noGrp="1"/>
          </p:cNvGraphicFramePr>
          <p:nvPr/>
        </p:nvGraphicFramePr>
        <p:xfrm>
          <a:off x="3365832" y="4022639"/>
          <a:ext cx="5244768" cy="213085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80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8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Arm: </a:t>
                      </a:r>
                      <a:r>
                        <a:rPr lang="en-US" sz="1600" dirty="0"/>
                        <a:t>RBS</a:t>
                      </a:r>
                      <a:r>
                        <a:rPr lang="en-US" sz="1600" baseline="0" dirty="0"/>
                        <a:t> sequence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Reward: Normalized</a:t>
                      </a:r>
                      <a:r>
                        <a:rPr lang="zh-CN" altLang="en-US" sz="1600" baseline="30000" dirty="0"/>
                        <a:t>*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Translation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Initiation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Rate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GTTATA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1.58</a:t>
                      </a:r>
                      <a:endParaRPr lang="en-US" sz="16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ATATGC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1.42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CTCGGA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0.14</a:t>
                      </a:r>
                      <a:endParaRPr lang="en-US" sz="16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GTTTTT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2.88</a:t>
                      </a:r>
                      <a:endParaRPr lang="en-US" sz="1600" dirty="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3A3E9-B740-180D-E9B7-F51D59526E1F}"/>
                  </a:ext>
                </a:extLst>
              </p:cNvPr>
              <p:cNvSpPr txBox="1"/>
              <p:nvPr/>
            </p:nvSpPr>
            <p:spPr>
              <a:xfrm>
                <a:off x="6037154" y="6505316"/>
                <a:ext cx="4807085" cy="380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* </a:t>
                </a:r>
                <a:r>
                  <a:rPr lang="en-US" altLang="zh-CN" sz="1400" dirty="0"/>
                  <a:t>zero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mean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unit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variance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normalization </a:t>
                </a:r>
                <a14:m>
                  <m:oMath xmlns:m="http://schemas.openxmlformats.org/officeDocument/2006/math">
                    <m:r>
                      <a:rPr lang="en-AU" altLang="zh-CN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altLang="zh-CN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AU" sz="14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zh-CN" altLang="en-AU" sz="14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3A3E9-B740-180D-E9B7-F51D59526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154" y="6505316"/>
                <a:ext cx="4807085" cy="380617"/>
              </a:xfrm>
              <a:prstGeom prst="rect">
                <a:avLst/>
              </a:prstGeom>
              <a:blipFill>
                <a:blip r:embed="rId5"/>
                <a:stretch>
                  <a:fillRect l="-528"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E9BF02E-53A5-E8C1-2E54-F6678C37AA1E}"/>
              </a:ext>
            </a:extLst>
          </p:cNvPr>
          <p:cNvSpPr txBox="1"/>
          <p:nvPr/>
        </p:nvSpPr>
        <p:spPr>
          <a:xfrm>
            <a:off x="3128570" y="6200358"/>
            <a:ext cx="299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600" dirty="0"/>
              <a:t>Design</a:t>
            </a:r>
            <a:r>
              <a:rPr lang="zh-CN" altLang="en-US" sz="1600" dirty="0"/>
              <a:t> </a:t>
            </a:r>
            <a:r>
              <a:rPr lang="en-US" altLang="zh-CN" sz="1600" dirty="0"/>
              <a:t>space:</a:t>
            </a:r>
            <a:r>
              <a:rPr lang="zh-CN" altLang="en-US" sz="1600" dirty="0"/>
              <a:t> </a:t>
            </a:r>
            <a:r>
              <a:rPr lang="en-US" altLang="zh-CN" sz="1600" dirty="0"/>
              <a:t>4096</a:t>
            </a:r>
            <a:r>
              <a:rPr lang="zh-CN" altLang="en-US" sz="1600" dirty="0"/>
              <a:t> </a:t>
            </a:r>
            <a:r>
              <a:rPr lang="en-US" altLang="zh-CN" sz="1600" dirty="0"/>
              <a:t>sequences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0D35D0-7751-99A1-075F-758184E63A3D}"/>
              </a:ext>
            </a:extLst>
          </p:cNvPr>
          <p:cNvGrpSpPr/>
          <p:nvPr/>
        </p:nvGrpSpPr>
        <p:grpSpPr>
          <a:xfrm>
            <a:off x="2123649" y="1339417"/>
            <a:ext cx="7944702" cy="2378413"/>
            <a:chOff x="2492812" y="1346886"/>
            <a:chExt cx="7944702" cy="237841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FD10C2-8352-8616-ABE0-ECF881CD64FC}"/>
                </a:ext>
              </a:extLst>
            </p:cNvPr>
            <p:cNvGrpSpPr/>
            <p:nvPr/>
          </p:nvGrpSpPr>
          <p:grpSpPr>
            <a:xfrm>
              <a:off x="2492812" y="1346886"/>
              <a:ext cx="7944702" cy="2378413"/>
              <a:chOff x="2706973" y="3122575"/>
              <a:chExt cx="7944702" cy="2378413"/>
            </a:xfrm>
          </p:grpSpPr>
          <p:sp>
            <p:nvSpPr>
              <p:cNvPr id="20" name="Content Placeholder 1">
                <a:extLst>
                  <a:ext uri="{FF2B5EF4-FFF2-40B4-BE49-F238E27FC236}">
                    <a16:creationId xmlns:a16="http://schemas.microsoft.com/office/drawing/2014/main" id="{0A4EF047-F13B-3BC3-3A08-AD46EF93E6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6973" y="3371742"/>
                <a:ext cx="7649564" cy="92186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CN" sz="1600" dirty="0"/>
                  <a:t>With fixed budget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(450), design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Ribosome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Binding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Site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(RBS)</a:t>
                </a:r>
                <a:r>
                  <a:rPr lang="zh-CN" altLang="en-US" sz="1600" b="1" dirty="0"/>
                  <a:t> </a:t>
                </a:r>
                <a:r>
                  <a:rPr lang="en-US" altLang="zh-CN" sz="1600" dirty="0"/>
                  <a:t>sequences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batches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(4)</a:t>
                </a:r>
                <a:endParaRPr lang="en-US" sz="16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5E5640-0486-6E91-DA75-D8553E39C95C}"/>
                  </a:ext>
                </a:extLst>
              </p:cNvPr>
              <p:cNvSpPr txBox="1"/>
              <p:nvPr/>
            </p:nvSpPr>
            <p:spPr>
              <a:xfrm>
                <a:off x="3119918" y="4730459"/>
                <a:ext cx="75317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Optimize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protein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expression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level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(translation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initiation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rate)</a:t>
                </a:r>
              </a:p>
              <a:p>
                <a:pPr algn="ctr"/>
                <a:r>
                  <a:rPr lang="en-US" sz="1600" dirty="0"/>
                  <a:t>Identify the RBS sequences with highest possible protein expression level</a:t>
                </a:r>
              </a:p>
            </p:txBody>
          </p:sp>
          <p:sp>
            <p:nvSpPr>
              <p:cNvPr id="22" name="Right Arrow 4">
                <a:extLst>
                  <a:ext uri="{FF2B5EF4-FFF2-40B4-BE49-F238E27FC236}">
                    <a16:creationId xmlns:a16="http://schemas.microsoft.com/office/drawing/2014/main" id="{B34EDA7B-C399-9295-6CA3-974B1DA4C045}"/>
                  </a:ext>
                </a:extLst>
              </p:cNvPr>
              <p:cNvSpPr/>
              <p:nvPr/>
            </p:nvSpPr>
            <p:spPr>
              <a:xfrm rot="5400000">
                <a:off x="6384984" y="4086779"/>
                <a:ext cx="431270" cy="33461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867C820-60AD-E2A9-B9DC-6E512D5B54FA}"/>
                  </a:ext>
                </a:extLst>
              </p:cNvPr>
              <p:cNvSpPr/>
              <p:nvPr/>
            </p:nvSpPr>
            <p:spPr>
              <a:xfrm>
                <a:off x="2844703" y="3122575"/>
                <a:ext cx="7511834" cy="237841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757D9C-F9C4-74B2-D272-86B25C02EBEB}"/>
                </a:ext>
              </a:extLst>
            </p:cNvPr>
            <p:cNvSpPr txBox="1"/>
            <p:nvPr/>
          </p:nvSpPr>
          <p:spPr>
            <a:xfrm>
              <a:off x="3451053" y="1849957"/>
              <a:ext cx="1866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(300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for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bandit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groups)</a:t>
              </a:r>
            </a:p>
            <a:p>
              <a:endParaRPr lang="en-CN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3373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82"/>
    </mc:Choice>
    <mc:Fallback xmlns="">
      <p:transition spd="slow" advTm="6098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2DFC3AC-62E9-9E4F-8644-E30C1E75DB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2900" y="701386"/>
                <a:ext cx="11506200" cy="70109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Case</m:t>
                    </m:r>
                    <m:r>
                      <m:rPr>
                        <m:nor/>
                      </m:rPr>
                      <a:rPr lang="zh-CN" altLang="en-US" dirty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Study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E.</a:t>
                </a:r>
                <a:r>
                  <a:rPr lang="zh-CN" altLang="en-US" dirty="0"/>
                  <a:t> </a:t>
                </a:r>
                <a:r>
                  <a:rPr lang="en-US" altLang="zh-CN" i="1" dirty="0"/>
                  <a:t>coli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RBS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Design</a:t>
                </a:r>
                <a:br>
                  <a:rPr lang="en-US" altLang="zh-CN" dirty="0"/>
                </a:br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2DFC3AC-62E9-9E4F-8644-E30C1E75D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2900" y="701386"/>
                <a:ext cx="11506200" cy="701090"/>
              </a:xfrm>
              <a:blipFill>
                <a:blip r:embed="rId3"/>
                <a:stretch>
                  <a:fillRect l="-551" t="-5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B779DA-1A9C-EF4F-B12C-510C556FD666}"/>
                  </a:ext>
                </a:extLst>
              </p:cNvPr>
              <p:cNvSpPr txBox="1"/>
              <p:nvPr/>
            </p:nvSpPr>
            <p:spPr>
              <a:xfrm>
                <a:off x="621323" y="1402476"/>
                <a:ext cx="3792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/>
                          <m:t>{</m:t>
                        </m:r>
                        <m:r>
                          <m:rPr>
                            <m:nor/>
                          </m:rPr>
                          <a:rPr lang="en-US" altLang="zh-CN" dirty="0"/>
                          <m:t>A</m:t>
                        </m:r>
                        <m:r>
                          <m:rPr>
                            <m:nor/>
                          </m:rPr>
                          <a:rPr lang="en-US" altLang="zh-CN" dirty="0"/>
                          <m:t>,</m:t>
                        </m:r>
                        <m:r>
                          <m:rPr>
                            <m:nor/>
                          </m:rPr>
                          <a:rPr lang="en-US" altLang="zh-CN" dirty="0"/>
                          <m:t>C</m:t>
                        </m:r>
                        <m:r>
                          <m:rPr>
                            <m:nor/>
                          </m:rPr>
                          <a:rPr lang="en-US" altLang="zh-CN" dirty="0"/>
                          <m:t>,</m:t>
                        </m:r>
                        <m:r>
                          <m:rPr>
                            <m:nor/>
                          </m:rPr>
                          <a:rPr lang="en-US" altLang="zh-CN" dirty="0"/>
                          <m:t>G</m:t>
                        </m:r>
                        <m:r>
                          <m:rPr>
                            <m:nor/>
                          </m:rPr>
                          <a:rPr lang="en-US" altLang="zh-CN" dirty="0"/>
                          <m:t>,</m:t>
                        </m:r>
                        <m:r>
                          <m:rPr>
                            <m:nor/>
                          </m:rPr>
                          <a:rPr lang="en-US" altLang="zh-CN" dirty="0"/>
                          <m:t>T</m:t>
                        </m:r>
                        <m:r>
                          <m:rPr>
                            <m:nor/>
                          </m:rPr>
                          <a:rPr lang="en-US" altLang="zh-CN" dirty="0"/>
                          <m:t>}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=4096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𝑅𝐵𝑆𝑠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B779DA-1A9C-EF4F-B12C-510C556FD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23" y="1402476"/>
                <a:ext cx="3792898" cy="369332"/>
              </a:xfrm>
              <a:prstGeom prst="rect">
                <a:avLst/>
              </a:prstGeom>
              <a:blipFill>
                <a:blip r:embed="rId5"/>
                <a:stretch>
                  <a:fillRect l="-1000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643518-35A7-5948-A2EC-BE3CCA0DF4DA}"/>
              </a:ext>
            </a:extLst>
          </p:cNvPr>
          <p:cNvSpPr txBox="1"/>
          <p:nvPr/>
        </p:nvSpPr>
        <p:spPr>
          <a:xfrm>
            <a:off x="4237003" y="1398183"/>
            <a:ext cx="343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DBTL</a:t>
            </a:r>
            <a:r>
              <a:rPr lang="zh-CN" altLang="en-US" dirty="0"/>
              <a:t> </a:t>
            </a:r>
            <a:r>
              <a:rPr lang="en-US" altLang="zh-CN" dirty="0"/>
              <a:t>cycles</a:t>
            </a:r>
            <a:r>
              <a:rPr lang="zh-CN" altLang="en-US" dirty="0"/>
              <a:t> </a:t>
            </a:r>
            <a:r>
              <a:rPr lang="en-US" altLang="zh-CN" dirty="0"/>
              <a:t>(450</a:t>
            </a:r>
            <a:r>
              <a:rPr lang="zh-CN" altLang="en-US" dirty="0"/>
              <a:t> </a:t>
            </a:r>
            <a:r>
              <a:rPr lang="en-US" altLang="zh-CN" dirty="0"/>
              <a:t>RBSs)</a:t>
            </a:r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96D4F6-EBCC-8543-A522-487DB4E79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757" y="2593670"/>
            <a:ext cx="4749239" cy="3170816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849100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39748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E35EF2A-1173-4C9A-8906-9909795D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RBS Problem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73BA8FC-02E9-40AA-B5BF-F93B180A4B3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39349" y="1926431"/>
            <a:ext cx="5384800" cy="4089400"/>
          </a:xfrm>
        </p:spPr>
        <p:txBody>
          <a:bodyPr>
            <a:normAutofit lnSpcReduction="10000"/>
          </a:bodyPr>
          <a:lstStyle/>
          <a:p>
            <a:r>
              <a:rPr lang="en-US" sz="2933" dirty="0"/>
              <a:t>Ribosome Binding Site (RBS) controls protein expression level</a:t>
            </a:r>
          </a:p>
          <a:p>
            <a:endParaRPr lang="en-US" sz="2933" dirty="0"/>
          </a:p>
          <a:p>
            <a:r>
              <a:rPr lang="en-US" sz="2933" dirty="0"/>
              <a:t>Translation Initiation Rate (TIR) of is hard to predict and is expensive to label</a:t>
            </a:r>
          </a:p>
          <a:p>
            <a:endParaRPr lang="en-US" sz="2933" dirty="0"/>
          </a:p>
          <a:p>
            <a:r>
              <a:rPr lang="en-AU" sz="2933" dirty="0"/>
              <a:t>RBS calculators are based on thermodynamic data</a:t>
            </a:r>
          </a:p>
        </p:txBody>
      </p:sp>
      <p:pic>
        <p:nvPicPr>
          <p:cNvPr id="15" name="Content Placeholder 14" descr="A close up of a flower&#10;&#10;Description automatically generated">
            <a:extLst>
              <a:ext uri="{FF2B5EF4-FFF2-40B4-BE49-F238E27FC236}">
                <a16:creationId xmlns:a16="http://schemas.microsoft.com/office/drawing/2014/main" id="{21A33F1D-02AA-4CCF-A109-07A62D39FD1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4744"/>
            <a:ext cx="5280587" cy="5240277"/>
          </a:xfrm>
          <a:noFill/>
        </p:spPr>
      </p:pic>
    </p:spTree>
    <p:extLst>
      <p:ext uri="{BB962C8B-B14F-4D97-AF65-F5344CB8AC3E}">
        <p14:creationId xmlns:p14="http://schemas.microsoft.com/office/powerpoint/2010/main" val="226692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E83802-2F41-4A44-918A-8ABB1EBD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64" y="-144142"/>
            <a:ext cx="10515600" cy="1325563"/>
          </a:xfrm>
        </p:spPr>
        <p:txBody>
          <a:bodyPr/>
          <a:lstStyle/>
          <a:p>
            <a:r>
              <a:rPr lang="en-AU" dirty="0"/>
              <a:t>High-throughput RBS engineering</a:t>
            </a:r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1740642F-CA51-4653-9364-57EF0EC44F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4150" r="24"/>
          <a:stretch/>
        </p:blipFill>
        <p:spPr>
          <a:xfrm>
            <a:off x="1908730" y="1028734"/>
            <a:ext cx="8027697" cy="551421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8BCE07-1193-49A4-80C4-782095593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98" y="2756926"/>
            <a:ext cx="1012377" cy="62753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F30B6DE-B918-4322-B342-7352244CC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07" y="3525011"/>
            <a:ext cx="644240" cy="7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53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98D8B9-B542-4F12-9E00-8DA6C127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Machine Learning Algorithms</a:t>
            </a:r>
          </a:p>
        </p:txBody>
      </p:sp>
      <p:pic>
        <p:nvPicPr>
          <p:cNvPr id="16" name="Picture Placeholder 15" descr="A circuit board&#10;&#10;Description automatically generated">
            <a:extLst>
              <a:ext uri="{FF2B5EF4-FFF2-40B4-BE49-F238E27FC236}">
                <a16:creationId xmlns:a16="http://schemas.microsoft.com/office/drawing/2014/main" id="{1599CCB5-87EE-45BA-A0D2-7D1F57C4943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1" r="40751"/>
          <a:stretch>
            <a:fillRect/>
          </a:stretch>
        </p:blipFill>
        <p:spPr>
          <a:xfrm>
            <a:off x="9137651" y="0"/>
            <a:ext cx="3054349" cy="6858000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DEAFBC5-BAB6-4B15-9B97-6E6DD2EEAFF9}"/>
              </a:ext>
            </a:extLst>
          </p:cNvPr>
          <p:cNvSpPr txBox="1">
            <a:spLocks/>
          </p:cNvSpPr>
          <p:nvPr/>
        </p:nvSpPr>
        <p:spPr>
          <a:xfrm>
            <a:off x="373399" y="1988840"/>
            <a:ext cx="3809932" cy="424180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667" dirty="0"/>
              <a:t>A</a:t>
            </a:r>
            <a:r>
              <a:rPr lang="zh-CN" altLang="en-US" sz="2667" dirty="0"/>
              <a:t> </a:t>
            </a:r>
            <a:r>
              <a:rPr lang="en-US" altLang="zh-CN" sz="2667" dirty="0"/>
              <a:t>(Bayesian)</a:t>
            </a:r>
            <a:r>
              <a:rPr lang="zh-CN" altLang="en-US" sz="2667" dirty="0"/>
              <a:t> </a:t>
            </a:r>
            <a:r>
              <a:rPr lang="en-US" altLang="zh-CN" sz="2667" dirty="0"/>
              <a:t>regression</a:t>
            </a:r>
            <a:r>
              <a:rPr lang="zh-CN" altLang="en-US" sz="2667" dirty="0"/>
              <a:t> </a:t>
            </a:r>
            <a:r>
              <a:rPr lang="en-US" altLang="zh-CN" sz="2667" dirty="0"/>
              <a:t>algorithm</a:t>
            </a:r>
            <a:r>
              <a:rPr lang="zh-CN" altLang="en-US" sz="2667" dirty="0"/>
              <a:t> </a:t>
            </a:r>
            <a:r>
              <a:rPr lang="en-US" altLang="zh-CN" sz="2667" dirty="0"/>
              <a:t>which</a:t>
            </a:r>
            <a:r>
              <a:rPr lang="zh-CN" altLang="en-US" sz="2667" dirty="0"/>
              <a:t> </a:t>
            </a:r>
            <a:r>
              <a:rPr lang="en-US" altLang="zh-CN" sz="2667" b="1" dirty="0"/>
              <a:t>predicts</a:t>
            </a:r>
            <a:r>
              <a:rPr lang="zh-CN" altLang="en-US" sz="2667" dirty="0"/>
              <a:t> </a:t>
            </a:r>
            <a:r>
              <a:rPr lang="en-US" altLang="zh-CN" sz="2667" dirty="0"/>
              <a:t>both</a:t>
            </a:r>
            <a:r>
              <a:rPr lang="zh-CN" altLang="en-US" sz="2667" dirty="0"/>
              <a:t> </a:t>
            </a:r>
            <a:endParaRPr lang="en-US" altLang="zh-CN" sz="2667" dirty="0"/>
          </a:p>
          <a:p>
            <a:pPr lvl="2"/>
            <a:r>
              <a:rPr lang="en-US" altLang="zh-CN" sz="2400" dirty="0"/>
              <a:t>Mean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2"/>
            <a:r>
              <a:rPr lang="en-US" altLang="zh-CN" sz="2400" dirty="0"/>
              <a:t>Uncertainty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marL="0" indent="0">
              <a:buNone/>
            </a:pPr>
            <a:r>
              <a:rPr lang="en-US" altLang="zh-CN" sz="2667" dirty="0"/>
              <a:t>An</a:t>
            </a:r>
            <a:r>
              <a:rPr lang="zh-CN" altLang="en-US" sz="2667" dirty="0"/>
              <a:t> </a:t>
            </a:r>
            <a:r>
              <a:rPr lang="en-US" altLang="zh-CN" sz="2667" dirty="0"/>
              <a:t>online/batch</a:t>
            </a:r>
            <a:r>
              <a:rPr lang="zh-CN" altLang="en-US" sz="2667" dirty="0"/>
              <a:t> </a:t>
            </a:r>
            <a:r>
              <a:rPr lang="en-US" altLang="zh-CN" sz="2667" dirty="0"/>
              <a:t>algorithm</a:t>
            </a:r>
            <a:r>
              <a:rPr lang="zh-CN" altLang="en-US" sz="2667" dirty="0"/>
              <a:t> </a:t>
            </a:r>
            <a:r>
              <a:rPr lang="en-US" altLang="zh-CN" sz="2667" dirty="0"/>
              <a:t>which</a:t>
            </a:r>
            <a:r>
              <a:rPr lang="zh-CN" altLang="en-US" sz="2667" dirty="0"/>
              <a:t> </a:t>
            </a:r>
            <a:r>
              <a:rPr lang="en-US" altLang="zh-CN" sz="2667" b="1" dirty="0"/>
              <a:t>recommends</a:t>
            </a:r>
            <a:r>
              <a:rPr lang="zh-CN" altLang="en-US" sz="2667" dirty="0"/>
              <a:t> </a:t>
            </a:r>
            <a:r>
              <a:rPr lang="en-US" altLang="zh-CN" sz="2667" dirty="0"/>
              <a:t>sequences</a:t>
            </a:r>
            <a:r>
              <a:rPr lang="zh-CN" altLang="en-US" sz="2667" dirty="0"/>
              <a:t> </a:t>
            </a:r>
            <a:r>
              <a:rPr lang="en-US" altLang="zh-CN" sz="2667" dirty="0"/>
              <a:t>to</a:t>
            </a:r>
            <a:r>
              <a:rPr lang="zh-CN" altLang="en-US" sz="2667" dirty="0"/>
              <a:t> </a:t>
            </a:r>
            <a:r>
              <a:rPr lang="en-US" altLang="zh-CN" sz="2667" dirty="0"/>
              <a:t>design</a:t>
            </a:r>
            <a:r>
              <a:rPr lang="zh-CN" altLang="en-US" sz="2667" dirty="0"/>
              <a:t> </a:t>
            </a:r>
            <a:endParaRPr lang="en-AU" sz="2667" dirty="0"/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31CD3B52-952C-4D25-B95A-AA939AB36F1B}"/>
              </a:ext>
            </a:extLst>
          </p:cNvPr>
          <p:cNvSpPr/>
          <p:nvPr/>
        </p:nvSpPr>
        <p:spPr>
          <a:xfrm>
            <a:off x="4030522" y="2616916"/>
            <a:ext cx="808073" cy="354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48F59-8D18-4047-BFAC-FAE3A08728C1}"/>
              </a:ext>
            </a:extLst>
          </p:cNvPr>
          <p:cNvSpPr txBox="1"/>
          <p:nvPr/>
        </p:nvSpPr>
        <p:spPr>
          <a:xfrm>
            <a:off x="5714026" y="2363238"/>
            <a:ext cx="2561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Gaussian</a:t>
            </a:r>
            <a:r>
              <a:rPr lang="zh-CN" altLang="en-US" sz="2400" dirty="0"/>
              <a:t> </a:t>
            </a:r>
            <a:r>
              <a:rPr lang="en-US" altLang="zh-CN" sz="2400" dirty="0"/>
              <a:t>Process</a:t>
            </a:r>
            <a:r>
              <a:rPr lang="zh-CN" altLang="en-US" sz="2400" dirty="0"/>
              <a:t> </a:t>
            </a:r>
            <a:r>
              <a:rPr lang="en-US" altLang="zh-CN" sz="2400" dirty="0"/>
              <a:t>Regression</a:t>
            </a:r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D7F2B883-A372-4406-8B0D-B9C80FD19615}"/>
              </a:ext>
            </a:extLst>
          </p:cNvPr>
          <p:cNvSpPr/>
          <p:nvPr/>
        </p:nvSpPr>
        <p:spPr>
          <a:xfrm>
            <a:off x="4073048" y="5157192"/>
            <a:ext cx="723021" cy="354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30A94-D331-47C7-93ED-B669A34D116E}"/>
              </a:ext>
            </a:extLst>
          </p:cNvPr>
          <p:cNvSpPr txBox="1"/>
          <p:nvPr/>
        </p:nvSpPr>
        <p:spPr>
          <a:xfrm>
            <a:off x="4953395" y="4967493"/>
            <a:ext cx="4180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Multiarmed Bandits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Algorithms:</a:t>
            </a:r>
          </a:p>
          <a:p>
            <a:pPr algn="ctr"/>
            <a:r>
              <a:rPr lang="en-US" altLang="zh-CN" sz="2400" dirty="0"/>
              <a:t>Upper</a:t>
            </a:r>
            <a:r>
              <a:rPr lang="zh-CN" altLang="en-US" sz="2400" dirty="0"/>
              <a:t> </a:t>
            </a:r>
            <a:r>
              <a:rPr lang="en-US" altLang="zh-CN" sz="2400" dirty="0"/>
              <a:t>Confidence</a:t>
            </a:r>
            <a:r>
              <a:rPr lang="zh-CN" altLang="en-US" sz="2400" dirty="0"/>
              <a:t> </a:t>
            </a:r>
            <a:r>
              <a:rPr lang="en-US" altLang="zh-CN" sz="2400" dirty="0"/>
              <a:t>Bound</a:t>
            </a:r>
          </a:p>
        </p:txBody>
      </p:sp>
    </p:spTree>
    <p:extLst>
      <p:ext uri="{BB962C8B-B14F-4D97-AF65-F5344CB8AC3E}">
        <p14:creationId xmlns:p14="http://schemas.microsoft.com/office/powerpoint/2010/main" val="304428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5968-1F8D-B057-3DAE-1CB0A07F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98" y="70681"/>
            <a:ext cx="10515600" cy="1325563"/>
          </a:xfrm>
        </p:spPr>
        <p:txBody>
          <a:bodyPr/>
          <a:lstStyle/>
          <a:p>
            <a:r>
              <a:rPr lang="en-US" altLang="zh-CN" dirty="0"/>
              <a:t>Design-Build-Test-Learn</a:t>
            </a:r>
            <a:r>
              <a:rPr lang="zh-CN" altLang="en-US" dirty="0"/>
              <a:t> </a:t>
            </a:r>
            <a:r>
              <a:rPr lang="en-US" altLang="zh-CN" dirty="0"/>
              <a:t>(DBTL)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388E-2C74-8B6B-C802-EEAD6B46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98A1A9C7-C2EB-403D-9881-2FEA5166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9" y="1318423"/>
            <a:ext cx="7269696" cy="5129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1EBAD-74FF-B299-3C2D-308F5DE89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88" y="1318423"/>
            <a:ext cx="3041256" cy="1713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54A45-3DCE-6CF4-5BB0-0B5CCDFE6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44" y="3031133"/>
            <a:ext cx="3041256" cy="1713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1EB61-FBEF-49AB-44E4-130E5A592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44" y="4736311"/>
            <a:ext cx="3040000" cy="171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9A8D2-93A8-4409-DFF0-CF779A314813}"/>
              </a:ext>
            </a:extLst>
          </p:cNvPr>
          <p:cNvSpPr txBox="1"/>
          <p:nvPr/>
        </p:nvSpPr>
        <p:spPr>
          <a:xfrm>
            <a:off x="9377464" y="972766"/>
            <a:ext cx="225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CSIRO</a:t>
            </a:r>
            <a:r>
              <a:rPr lang="zh-CN" altLang="en-US" dirty="0"/>
              <a:t> </a:t>
            </a:r>
            <a:r>
              <a:rPr lang="en-US" altLang="zh-CN" dirty="0" err="1"/>
              <a:t>BioFoundry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endParaRPr lang="en-C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B6D6BB-6E6C-30FC-F7C7-A0A84588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5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03"/>
    </mc:Choice>
    <mc:Fallback xmlns="">
      <p:transition spd="slow" advTm="2560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5968-1F8D-B057-3DAE-1CB0A07F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98" y="70681"/>
            <a:ext cx="10515600" cy="1325563"/>
          </a:xfrm>
        </p:spPr>
        <p:txBody>
          <a:bodyPr/>
          <a:lstStyle/>
          <a:p>
            <a:r>
              <a:rPr lang="en-US" altLang="zh-CN" dirty="0"/>
              <a:t>Design-Build-Test-Learn</a:t>
            </a:r>
            <a:r>
              <a:rPr lang="zh-CN" altLang="en-US" dirty="0"/>
              <a:t> </a:t>
            </a:r>
            <a:r>
              <a:rPr lang="en-US" altLang="zh-CN" dirty="0"/>
              <a:t>(DBTL)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388E-2C74-8B6B-C802-EEAD6B46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98A1A9C7-C2EB-403D-9881-2FEA5166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52" y="1226685"/>
            <a:ext cx="7269696" cy="512966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B6D6BB-6E6C-30FC-F7C7-A0A84588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435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84"/>
    </mc:Choice>
    <mc:Fallback xmlns="">
      <p:transition spd="slow" advTm="6038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9383-A6C6-D839-FB0A-C0700FAB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 err="1"/>
              <a:t>swarmplot</a:t>
            </a:r>
            <a:endParaRPr lang="en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9A1DE-1BF9-1CE2-38C9-5532C78A5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888" y="1845079"/>
            <a:ext cx="5801784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FB3E2-66ED-A062-8EDE-700B1724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56" y="1845079"/>
            <a:ext cx="3626116" cy="435133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E4BAED-2E17-63ED-2058-55C51878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812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77"/>
    </mc:Choice>
    <mc:Fallback xmlns="">
      <p:transition spd="slow" advTm="12087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509F4-602C-E22D-F812-393F6057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altLang="zh-CN" sz="5400"/>
              <a:t>What</a:t>
            </a:r>
            <a:r>
              <a:rPr lang="zh-CN" altLang="en-US" sz="5400"/>
              <a:t> </a:t>
            </a:r>
            <a:r>
              <a:rPr lang="en-US" altLang="zh-CN" sz="5400"/>
              <a:t>we</a:t>
            </a:r>
            <a:r>
              <a:rPr lang="zh-CN" altLang="en-US" sz="5400"/>
              <a:t> </a:t>
            </a:r>
            <a:r>
              <a:rPr lang="en-US" altLang="zh-CN" sz="5400"/>
              <a:t>will</a:t>
            </a:r>
            <a:r>
              <a:rPr lang="zh-CN" altLang="en-US" sz="5400"/>
              <a:t> </a:t>
            </a:r>
            <a:r>
              <a:rPr lang="en-US" altLang="zh-CN" sz="5400"/>
              <a:t>cover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A968BB-9E64-2CCF-A611-0760EB301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6849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880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915C20-074C-4593-9C41-E8EE99ECC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" t="1631" r="1755" b="2149"/>
          <a:stretch/>
        </p:blipFill>
        <p:spPr>
          <a:xfrm>
            <a:off x="3119669" y="644691"/>
            <a:ext cx="7803715" cy="582809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52B39AD-9DDE-4FEE-9E78-ED50FD40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073945"/>
            <a:ext cx="11521280" cy="852487"/>
          </a:xfrm>
        </p:spPr>
        <p:txBody>
          <a:bodyPr/>
          <a:lstStyle/>
          <a:p>
            <a:r>
              <a:rPr lang="en-AU" dirty="0"/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421792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F73E9-B871-1C4E-B5EF-ECC353E7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07" y="1412776"/>
            <a:ext cx="3296367" cy="4944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6B565-33C6-4C8B-AA0D-B93A57561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167112"/>
            <a:ext cx="4896544" cy="2513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B4C39E-7EEC-4CA0-9DCC-7E97DDC28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83" y="3758272"/>
            <a:ext cx="4899517" cy="2515200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3A0EAD4D-72FE-4854-AFDD-577B610A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323851"/>
            <a:ext cx="11523133" cy="850900"/>
          </a:xfrm>
        </p:spPr>
        <p:txBody>
          <a:bodyPr/>
          <a:lstStyle/>
          <a:p>
            <a:r>
              <a:rPr lang="en-AU" dirty="0"/>
              <a:t>Recommendations: Exploration vs Exploitation</a:t>
            </a:r>
          </a:p>
        </p:txBody>
      </p:sp>
    </p:spTree>
    <p:extLst>
      <p:ext uri="{BB962C8B-B14F-4D97-AF65-F5344CB8AC3E}">
        <p14:creationId xmlns:p14="http://schemas.microsoft.com/office/powerpoint/2010/main" val="53568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65F38-A761-45E0-889F-6186B0BB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3" y="2067717"/>
            <a:ext cx="5856648" cy="4241603"/>
          </a:xfrm>
        </p:spPr>
        <p:txBody>
          <a:bodyPr/>
          <a:lstStyle/>
          <a:p>
            <a:r>
              <a:rPr lang="en-AU" dirty="0"/>
              <a:t>Biologically important rules found</a:t>
            </a:r>
          </a:p>
          <a:p>
            <a:endParaRPr lang="en-AU" dirty="0"/>
          </a:p>
          <a:p>
            <a:r>
              <a:rPr lang="en-AU" dirty="0"/>
              <a:t>Significant decrease in discovery time</a:t>
            </a:r>
          </a:p>
          <a:p>
            <a:endParaRPr lang="en-AU" dirty="0"/>
          </a:p>
          <a:p>
            <a:r>
              <a:rPr lang="en-AU" dirty="0"/>
              <a:t>Reliable library with a number of very strong RBSs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F4814-C6DB-447E-A2F5-BD9CB4FB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914ADA-3646-420B-A470-3DF8F477C85E}"/>
              </a:ext>
            </a:extLst>
          </p:cNvPr>
          <p:cNvGraphicFramePr>
            <a:graphicFrameLocks noGrp="1"/>
          </p:cNvGraphicFramePr>
          <p:nvPr/>
        </p:nvGraphicFramePr>
        <p:xfrm>
          <a:off x="7184071" y="1073944"/>
          <a:ext cx="4671616" cy="536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5808">
                  <a:extLst>
                    <a:ext uri="{9D8B030D-6E8A-4147-A177-3AD203B41FA5}">
                      <a16:colId xmlns:a16="http://schemas.microsoft.com/office/drawing/2014/main" val="2155096732"/>
                    </a:ext>
                  </a:extLst>
                </a:gridCol>
                <a:gridCol w="2335808">
                  <a:extLst>
                    <a:ext uri="{9D8B030D-6E8A-4147-A177-3AD203B41FA5}">
                      <a16:colId xmlns:a16="http://schemas.microsoft.com/office/drawing/2014/main" val="2798225545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Top RBS Core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TIR Ratio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8253644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GGGGGC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1.34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3747544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GGGGGT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1.15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4581812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GGCTAT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1.08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58629575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AGGAGA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5014765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GGCGTT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0.98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67836606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GGGGGG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0.98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9955771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GGCGAC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0.98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7944285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CAGGAG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0.96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1767037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GGCGAG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0.95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45695317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AGGAGG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0.39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08043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373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E837-D050-71E7-94E2-21DE91BE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Lessons</a:t>
            </a:r>
            <a:r>
              <a:rPr lang="zh-CN" altLang="en-US"/>
              <a:t> </a:t>
            </a:r>
            <a:r>
              <a:rPr lang="en-US" altLang="zh-CN"/>
              <a:t>learned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future</a:t>
            </a:r>
            <a:r>
              <a:rPr lang="zh-CN" altLang="en-US"/>
              <a:t> </a:t>
            </a:r>
            <a:r>
              <a:rPr lang="en-US" altLang="zh-CN"/>
              <a:t>opportunities</a:t>
            </a:r>
            <a:r>
              <a:rPr lang="zh-CN" altLang="en-US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5D856-792F-6247-5754-5038454B2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(Bandits)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DBTL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GB" dirty="0"/>
              <a:t>increase expression</a:t>
            </a:r>
            <a:r>
              <a:rPr lang="zh-CN" altLang="en-US" dirty="0"/>
              <a:t> </a:t>
            </a:r>
            <a:r>
              <a:rPr lang="en-GB" dirty="0"/>
              <a:t>of our target protein by up to </a:t>
            </a:r>
            <a:r>
              <a:rPr lang="en-GB" dirty="0">
                <a:solidFill>
                  <a:srgbClr val="C00000"/>
                </a:solidFill>
              </a:rPr>
              <a:t>35%</a:t>
            </a:r>
            <a:r>
              <a:rPr lang="en-GB" dirty="0"/>
              <a:t>, compared to a strong benchmark RBS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Generalisation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workflow: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space,</a:t>
            </a:r>
            <a:r>
              <a:rPr lang="zh-CN" altLang="en-US" dirty="0"/>
              <a:t> </a:t>
            </a:r>
            <a:r>
              <a:rPr lang="en-GB" dirty="0"/>
              <a:t>more complicated genetic elements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promoters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7DD5-3DAC-8BD7-418C-44F86BCD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11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38"/>
    </mc:Choice>
    <mc:Fallback xmlns="">
      <p:transition spd="slow" advTm="3613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32E1-88FE-2F92-E007-A14CBE49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AA5E-B6D6-859F-786C-57961616E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9E452D-878D-95A5-9ED5-B5DA85D8E7B4}"/>
              </a:ext>
            </a:extLst>
          </p:cNvPr>
          <p:cNvSpPr txBox="1">
            <a:spLocks/>
          </p:cNvSpPr>
          <p:nvPr/>
        </p:nvSpPr>
        <p:spPr>
          <a:xfrm>
            <a:off x="2487276" y="2434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Opportunities and Challenges</a:t>
            </a:r>
            <a:r>
              <a:rPr lang="zh-CN" altLang="en-US" b="1"/>
              <a:t> 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40681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B82-9F49-AD41-A8CC-A812F1F1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273315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928-D04E-0B4C-96B3-D121BCBF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220"/>
            <a:ext cx="9665677" cy="4366683"/>
          </a:xfrm>
          <a:noFill/>
          <a:ln>
            <a:noFill/>
          </a:ln>
        </p:spPr>
        <p:txBody>
          <a:bodyPr wrap="square" lIns="72000" anchor="ctr" anchorCtr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Measurement</a:t>
            </a:r>
            <a:r>
              <a:rPr lang="zh-CN" altLang="en-US" sz="3200" dirty="0"/>
              <a:t> </a:t>
            </a:r>
            <a:r>
              <a:rPr lang="en-US" altLang="zh-CN" sz="3200" dirty="0"/>
              <a:t>Noise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 err="1"/>
              <a:t>Normalisation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Exploitation-Exploration</a:t>
            </a:r>
            <a:r>
              <a:rPr lang="zh-CN" altLang="en-US" sz="3200" dirty="0"/>
              <a:t> </a:t>
            </a:r>
            <a:r>
              <a:rPr lang="en-US" altLang="zh-CN" sz="3200" dirty="0"/>
              <a:t>Trade-off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Representation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Biological</a:t>
            </a:r>
            <a:r>
              <a:rPr lang="zh-CN" altLang="en-US" sz="3200" dirty="0"/>
              <a:t> </a:t>
            </a:r>
            <a:r>
              <a:rPr lang="en-US" altLang="zh-CN" sz="3200" dirty="0"/>
              <a:t>Sequences</a:t>
            </a:r>
            <a:endParaRPr lang="en-GB" sz="3200" dirty="0"/>
          </a:p>
          <a:p>
            <a:pPr>
              <a:lnSpc>
                <a:spcPct val="150000"/>
              </a:lnSpc>
            </a:pPr>
            <a:r>
              <a:rPr lang="en-GB" sz="3200" dirty="0"/>
              <a:t>Generalisation of Our Workﬂow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GB" sz="3200" dirty="0"/>
              <a:t>Evaluation and Interpretability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Interdisciplinary Collaboration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1103951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B82-9F49-AD41-A8CC-A812F1F1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273315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928-D04E-0B4C-96B3-D121BCBF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220"/>
            <a:ext cx="9665677" cy="4366683"/>
          </a:xfrm>
          <a:noFill/>
          <a:ln>
            <a:noFill/>
          </a:ln>
        </p:spPr>
        <p:txBody>
          <a:bodyPr wrap="square" lIns="72000" anchor="ctr" anchorCtr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Measurement</a:t>
            </a:r>
            <a:r>
              <a:rPr lang="zh-CN" altLang="en-US" sz="3200" dirty="0"/>
              <a:t> </a:t>
            </a:r>
            <a:r>
              <a:rPr lang="en-US" altLang="zh-CN" sz="3200" dirty="0"/>
              <a:t>Noise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 err="1"/>
              <a:t>Normalisation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Exploitation-Exploration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Trade-off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Representation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Biological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Sequences</a:t>
            </a:r>
            <a:endParaRPr lang="en-GB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Generalisation of Our Workﬂow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Evaluation and Interpretability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Interdisciplinary Collaboration</a:t>
            </a:r>
            <a:endParaRPr lang="en-CN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50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502A66-D08F-094A-9DDD-CC17F09CCBFA}"/>
              </a:ext>
            </a:extLst>
          </p:cNvPr>
          <p:cNvSpPr/>
          <p:nvPr/>
        </p:nvSpPr>
        <p:spPr>
          <a:xfrm>
            <a:off x="6324600" y="1784691"/>
            <a:ext cx="5486400" cy="2336177"/>
          </a:xfrm>
          <a:prstGeom prst="round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2A5034-AFA2-6844-A319-179FA321018D}"/>
              </a:ext>
            </a:extLst>
          </p:cNvPr>
          <p:cNvSpPr/>
          <p:nvPr/>
        </p:nvSpPr>
        <p:spPr>
          <a:xfrm>
            <a:off x="6324599" y="4296713"/>
            <a:ext cx="5486399" cy="20515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AAE07-F71A-7E42-B514-5F4F54E6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65" y="266698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r>
              <a:rPr lang="en-US" altLang="zh-CN" b="1" dirty="0"/>
              <a:t>#</a:t>
            </a:r>
            <a:r>
              <a:rPr lang="zh-CN" altLang="en-US" b="1" dirty="0"/>
              <a:t> </a:t>
            </a:r>
            <a:r>
              <a:rPr lang="en-US" altLang="zh-CN" b="1" dirty="0"/>
              <a:t>1:</a:t>
            </a:r>
            <a:r>
              <a:rPr lang="zh-CN" altLang="en-US" b="1" dirty="0"/>
              <a:t> </a:t>
            </a:r>
            <a:r>
              <a:rPr lang="en-GB" b="1" dirty="0"/>
              <a:t>Measurement Noise and Data Normalisation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3E2CA-A7BA-D84D-B35D-CB348B230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20" y="2336860"/>
            <a:ext cx="4858555" cy="1462980"/>
          </a:xfrm>
        </p:spPr>
        <p:txBody>
          <a:bodyPr>
            <a:normAutofit/>
          </a:bodyPr>
          <a:lstStyle/>
          <a:p>
            <a:r>
              <a:rPr lang="en-GB" sz="2000" dirty="0"/>
              <a:t>our automated lab workflow returned 79% constructs with coefficient of variation (</a:t>
            </a:r>
            <a:r>
              <a:rPr lang="en-US" altLang="zh-CN" sz="2000" dirty="0"/>
              <a:t>STD/AVERAGE</a:t>
            </a:r>
            <a:r>
              <a:rPr lang="en-GB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less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40%</a:t>
            </a:r>
            <a:endParaRPr lang="en-GB" sz="2000" dirty="0"/>
          </a:p>
          <a:p>
            <a:r>
              <a:rPr lang="en-GB" sz="2000" dirty="0"/>
              <a:t>we successfully got 99% of constructs</a:t>
            </a:r>
          </a:p>
          <a:p>
            <a:endParaRPr lang="en-GB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EB3363-4099-4F4E-8887-5ACD02DA2E79}"/>
              </a:ext>
            </a:extLst>
          </p:cNvPr>
          <p:cNvSpPr txBox="1">
            <a:spLocks/>
          </p:cNvSpPr>
          <p:nvPr/>
        </p:nvSpPr>
        <p:spPr>
          <a:xfrm>
            <a:off x="6509555" y="4633577"/>
            <a:ext cx="5279623" cy="1377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F</a:t>
            </a:r>
            <a:r>
              <a:rPr lang="en-GB" sz="2000" dirty="0"/>
              <a:t>or each bandit batch in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r>
              <a:rPr lang="zh-CN" altLang="en-US" sz="2000" dirty="0"/>
              <a:t> </a:t>
            </a:r>
            <a:r>
              <a:rPr lang="en-US" altLang="zh-CN" sz="2000" dirty="0"/>
              <a:t>study</a:t>
            </a:r>
            <a:r>
              <a:rPr lang="en-GB" sz="2000" dirty="0"/>
              <a:t>, there was </a:t>
            </a:r>
            <a:r>
              <a:rPr lang="en-US" altLang="zh-CN" sz="2000" dirty="0"/>
              <a:t>noise</a:t>
            </a:r>
            <a:r>
              <a:rPr lang="en-GB" sz="2000" dirty="0"/>
              <a:t> per sequence (6 replicates) in each batch, and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GB" sz="2000" dirty="0"/>
              <a:t>between batches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p</a:t>
            </a:r>
            <a:r>
              <a:rPr lang="en-GB" sz="2000" dirty="0"/>
              <a:t>roper normalisation methods needed for non-independent sampling.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96296-5975-0C41-A0AB-568EB4E7B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65" y="2036531"/>
            <a:ext cx="54864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4A0AE-D3D9-9E4A-A66A-C5F6C12E15A8}"/>
              </a:ext>
            </a:extLst>
          </p:cNvPr>
          <p:cNvSpPr txBox="1"/>
          <p:nvPr/>
        </p:nvSpPr>
        <p:spPr>
          <a:xfrm>
            <a:off x="1056283" y="5855308"/>
            <a:ext cx="357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RBS: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biological</a:t>
            </a:r>
            <a:r>
              <a:rPr lang="zh-CN" altLang="en-US" dirty="0"/>
              <a:t> </a:t>
            </a:r>
            <a:r>
              <a:rPr lang="en-US" altLang="zh-CN" dirty="0"/>
              <a:t>replicates</a:t>
            </a:r>
            <a:endParaRPr lang="en-CN" dirty="0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810998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57606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B82-9F49-AD41-A8CC-A812F1F1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273315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928-D04E-0B4C-96B3-D121BCBF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220"/>
            <a:ext cx="9665677" cy="4366683"/>
          </a:xfrm>
          <a:noFill/>
          <a:ln>
            <a:noFill/>
          </a:ln>
        </p:spPr>
        <p:txBody>
          <a:bodyPr wrap="square" lIns="72000" anchor="ctr" anchorCtr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Measurement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Noise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 err="1">
                <a:solidFill>
                  <a:schemeClr val="bg2">
                    <a:lumMod val="75000"/>
                  </a:schemeClr>
                </a:solidFill>
              </a:rPr>
              <a:t>Normalisation</a:t>
            </a:r>
            <a:endParaRPr lang="en-US" altLang="zh-CN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/>
              <a:t>Exploitation-Exploration</a:t>
            </a:r>
            <a:r>
              <a:rPr lang="zh-CN" altLang="en-US" sz="3200" dirty="0"/>
              <a:t> </a:t>
            </a:r>
            <a:r>
              <a:rPr lang="en-US" altLang="zh-CN" sz="3200" dirty="0"/>
              <a:t>Trade-off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Representation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Biological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Sequences</a:t>
            </a:r>
            <a:endParaRPr lang="en-GB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Generalisation of Our Workﬂow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Evaluation and Interpretability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Interdisciplinary Collaboration</a:t>
            </a:r>
            <a:endParaRPr lang="en-CN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563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AE07-F71A-7E42-B514-5F4F54E6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95360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r>
              <a:rPr lang="en-US" altLang="zh-CN" b="1" dirty="0"/>
              <a:t>#</a:t>
            </a:r>
            <a:r>
              <a:rPr lang="zh-CN" altLang="en-US" b="1" dirty="0"/>
              <a:t> </a:t>
            </a:r>
            <a:r>
              <a:rPr lang="en-US" altLang="zh-CN" b="1" dirty="0"/>
              <a:t>2:</a:t>
            </a:r>
            <a:r>
              <a:rPr lang="zh-CN" altLang="en-US" b="1" dirty="0"/>
              <a:t> </a:t>
            </a:r>
            <a:r>
              <a:rPr lang="en-GB" b="1" dirty="0"/>
              <a:t>Exploitation-Exploration Trade</a:t>
            </a:r>
            <a:r>
              <a:rPr lang="en-US" altLang="zh-CN" b="1" dirty="0"/>
              <a:t>-</a:t>
            </a:r>
            <a:r>
              <a:rPr lang="en-GB" b="1" dirty="0"/>
              <a:t>off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3E2CA-A7BA-D84D-B35D-CB348B230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26" y="2786917"/>
            <a:ext cx="6172200" cy="1914037"/>
          </a:xfrm>
        </p:spPr>
        <p:txBody>
          <a:bodyPr>
            <a:normAutofit/>
          </a:bodyPr>
          <a:lstStyle/>
          <a:p>
            <a:r>
              <a:rPr lang="en-GB" sz="2400" dirty="0"/>
              <a:t>Exploration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GB" sz="2400" dirty="0"/>
              <a:t>unknown</a:t>
            </a:r>
            <a:r>
              <a:rPr lang="zh-CN" altLang="en-US" sz="2400" dirty="0"/>
              <a:t> </a:t>
            </a:r>
            <a:r>
              <a:rPr lang="en-GB" sz="2400" dirty="0"/>
              <a:t>(untested) </a:t>
            </a:r>
            <a:r>
              <a:rPr lang="en-US" altLang="zh-CN" sz="2400" dirty="0"/>
              <a:t>RBS</a:t>
            </a:r>
            <a:r>
              <a:rPr lang="zh-CN" altLang="en-US" sz="2400" dirty="0"/>
              <a:t> </a:t>
            </a:r>
            <a:r>
              <a:rPr lang="en-GB" sz="2400" dirty="0"/>
              <a:t>design space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potentially</a:t>
            </a:r>
            <a:r>
              <a:rPr lang="zh-CN" altLang="en-US" sz="2400" dirty="0"/>
              <a:t> </a:t>
            </a:r>
            <a:r>
              <a:rPr lang="en-US" altLang="zh-CN" sz="2400" dirty="0"/>
              <a:t>high</a:t>
            </a:r>
            <a:r>
              <a:rPr lang="en-GB" sz="2400" dirty="0"/>
              <a:t> label </a:t>
            </a:r>
          </a:p>
          <a:p>
            <a:r>
              <a:rPr lang="en-GB" sz="2400" dirty="0"/>
              <a:t>Exploitation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GB" sz="2400" dirty="0"/>
              <a:t>querying areas that are </a:t>
            </a:r>
            <a:r>
              <a:rPr lang="en-US" altLang="zh-CN" sz="2400" dirty="0"/>
              <a:t>predicted</a:t>
            </a:r>
            <a:r>
              <a:rPr lang="en-GB" sz="2400" dirty="0"/>
              <a:t> to give relatively high</a:t>
            </a:r>
            <a:r>
              <a:rPr lang="zh-CN" altLang="en-US" sz="2400" dirty="0"/>
              <a:t> </a:t>
            </a:r>
            <a:r>
              <a:rPr lang="en-GB" sz="2400" dirty="0"/>
              <a:t>labels.</a:t>
            </a:r>
            <a:endParaRPr lang="en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FE534-D3CA-704A-99B3-5BDD502E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445" y="1677348"/>
            <a:ext cx="3330657" cy="499598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77152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371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1672-A7DB-D771-011F-53C18BA9B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 err="1"/>
              <a:t>AlphaFold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D74A0-A1DA-7EEB-A86F-A96BD7789D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92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BE2336-ADB7-C24D-B202-827C1AB55563}"/>
              </a:ext>
            </a:extLst>
          </p:cNvPr>
          <p:cNvSpPr/>
          <p:nvPr/>
        </p:nvSpPr>
        <p:spPr>
          <a:xfrm>
            <a:off x="558800" y="1964267"/>
            <a:ext cx="5043510" cy="3302000"/>
          </a:xfrm>
          <a:prstGeom prst="round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F5F14-7D8D-DC46-8335-D728E386EE5D}"/>
              </a:ext>
            </a:extLst>
          </p:cNvPr>
          <p:cNvSpPr/>
          <p:nvPr/>
        </p:nvSpPr>
        <p:spPr>
          <a:xfrm>
            <a:off x="6096000" y="1964267"/>
            <a:ext cx="5043510" cy="330200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AAE07-F71A-7E42-B514-5F4F54E6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95360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r>
              <a:rPr lang="en-US" altLang="zh-CN" b="1" dirty="0"/>
              <a:t>#</a:t>
            </a:r>
            <a:r>
              <a:rPr lang="zh-CN" altLang="en-US" b="1" dirty="0"/>
              <a:t> </a:t>
            </a:r>
            <a:r>
              <a:rPr lang="en-US" altLang="zh-CN" b="1" dirty="0"/>
              <a:t>2:</a:t>
            </a:r>
            <a:r>
              <a:rPr lang="zh-CN" altLang="en-US" b="1" dirty="0"/>
              <a:t> </a:t>
            </a:r>
            <a:r>
              <a:rPr lang="en-GB" b="1" dirty="0"/>
              <a:t>Exploitation-Exploration Trade</a:t>
            </a:r>
            <a:r>
              <a:rPr lang="en-US" altLang="zh-CN" b="1" dirty="0"/>
              <a:t>-</a:t>
            </a:r>
            <a:r>
              <a:rPr lang="en-GB" b="1" dirty="0"/>
              <a:t>off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1D4C3F-A3E6-4140-9926-32B714046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442" y="2337341"/>
                <a:ext cx="4789868" cy="407289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ML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(e.g.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bandits)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provides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theoretical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guarantees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exploitation-exploration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trade-off</a:t>
                </a:r>
                <a:endParaRPr lang="en-GB" sz="2400" dirty="0"/>
              </a:p>
              <a:p>
                <a:endParaRPr lang="en-GB" sz="2400" dirty="0"/>
              </a:p>
              <a:p>
                <a:r>
                  <a:rPr lang="en-US" altLang="zh-CN" sz="2400" dirty="0"/>
                  <a:t>Recommendation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tools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e.g.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dirty="0"/>
                          <m:t>ART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1D4C3F-A3E6-4140-9926-32B714046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442" y="2337341"/>
                <a:ext cx="4789868" cy="4072899"/>
              </a:xfrm>
              <a:blipFill>
                <a:blip r:embed="rId3"/>
                <a:stretch>
                  <a:fillRect l="-1583" t="-15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2F14C80-6688-D941-B7F1-666BC1EE560B}"/>
              </a:ext>
            </a:extLst>
          </p:cNvPr>
          <p:cNvSpPr txBox="1">
            <a:spLocks/>
          </p:cNvSpPr>
          <p:nvPr/>
        </p:nvSpPr>
        <p:spPr>
          <a:xfrm>
            <a:off x="6349642" y="2262495"/>
            <a:ext cx="4789868" cy="27055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G</a:t>
            </a:r>
            <a:r>
              <a:rPr lang="en-GB" sz="2400" dirty="0"/>
              <a:t>aps</a:t>
            </a:r>
            <a:r>
              <a:rPr lang="zh-CN" altLang="en-US" sz="2400" dirty="0"/>
              <a:t> </a:t>
            </a:r>
            <a:r>
              <a:rPr lang="en-GB" sz="2400" dirty="0"/>
              <a:t>between theory and practice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GB" sz="2400" dirty="0"/>
              <a:t>choose a hyperparameter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GP-BUCB</a:t>
            </a:r>
            <a:r>
              <a:rPr lang="zh-CN" altLang="en-US" sz="2400" dirty="0"/>
              <a:t> </a:t>
            </a:r>
            <a:r>
              <a:rPr lang="en-GB" sz="2400" dirty="0"/>
              <a:t>that controls the exploration-exploitation trade</a:t>
            </a:r>
            <a:r>
              <a:rPr lang="en-US" altLang="zh-CN" sz="2400" dirty="0"/>
              <a:t>-</a:t>
            </a:r>
            <a:r>
              <a:rPr lang="en-GB" sz="2400" dirty="0"/>
              <a:t>off in the interactive DBTL cycles</a:t>
            </a:r>
            <a:r>
              <a:rPr lang="en-US" altLang="zh-CN" sz="2400" dirty="0"/>
              <a:t>?</a:t>
            </a:r>
          </a:p>
          <a:p>
            <a:endParaRPr lang="en-GB" sz="2400" dirty="0"/>
          </a:p>
          <a:p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deal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GB" sz="2400" dirty="0"/>
              <a:t>structured discrete design spaces</a:t>
            </a:r>
            <a:r>
              <a:rPr lang="en-US" altLang="zh-CN" sz="2400" dirty="0"/>
              <a:t>?</a:t>
            </a:r>
            <a:endParaRPr lang="en-C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752A2-ABD8-3546-9A98-5639F984EB88}"/>
              </a:ext>
            </a:extLst>
          </p:cNvPr>
          <p:cNvSpPr txBox="1"/>
          <p:nvPr/>
        </p:nvSpPr>
        <p:spPr>
          <a:xfrm>
            <a:off x="195174" y="6506315"/>
            <a:ext cx="114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[2]</a:t>
            </a:r>
            <a:r>
              <a:rPr lang="zh-CN" altLang="en-US" sz="1200" dirty="0"/>
              <a:t> </a:t>
            </a:r>
            <a:r>
              <a:rPr lang="en-GB" altLang="zh-CN" sz="1200" dirty="0" err="1"/>
              <a:t>Radivojevi´c</a:t>
            </a:r>
            <a:r>
              <a:rPr lang="en-GB" altLang="zh-CN" sz="1200" dirty="0"/>
              <a:t>, T., Costello, Z., Workman, K., and Martin, H. G. A machine learning automated recommendation tool for synthetic biology. Nature communications, 11(1): 1–14, 2020.</a:t>
            </a:r>
            <a:endParaRPr lang="en-CN" sz="1200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890314" y="6443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0178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B82-9F49-AD41-A8CC-A812F1F1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273315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928-D04E-0B4C-96B3-D121BCBF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220"/>
            <a:ext cx="9665677" cy="4366683"/>
          </a:xfrm>
          <a:noFill/>
          <a:ln>
            <a:noFill/>
          </a:ln>
        </p:spPr>
        <p:txBody>
          <a:bodyPr wrap="square" lIns="72000" anchor="ctr" anchorCtr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Measurement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Noise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 err="1">
                <a:solidFill>
                  <a:schemeClr val="bg2">
                    <a:lumMod val="75000"/>
                  </a:schemeClr>
                </a:solidFill>
              </a:rPr>
              <a:t>Normalisation</a:t>
            </a:r>
            <a:endParaRPr lang="en-US" altLang="zh-CN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Exploitation-Exploration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Trade-off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Representation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Biological</a:t>
            </a:r>
            <a:r>
              <a:rPr lang="zh-CN" altLang="en-US" sz="3200" dirty="0"/>
              <a:t> </a:t>
            </a:r>
            <a:r>
              <a:rPr lang="en-US" altLang="zh-CN" sz="3200" dirty="0"/>
              <a:t>Sequences</a:t>
            </a:r>
            <a:endParaRPr lang="en-GB" sz="3200" dirty="0"/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Generalisation of Our Workﬂow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Evaluation and Interpretability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Interdisciplinary Collaboration</a:t>
            </a:r>
            <a:endParaRPr lang="en-CN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41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A20635-4482-1743-8C83-838AC2041759}"/>
              </a:ext>
            </a:extLst>
          </p:cNvPr>
          <p:cNvSpPr/>
          <p:nvPr/>
        </p:nvSpPr>
        <p:spPr>
          <a:xfrm>
            <a:off x="558799" y="1964267"/>
            <a:ext cx="5063067" cy="4064000"/>
          </a:xfrm>
          <a:prstGeom prst="round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B12BD5-64A6-9544-84DF-551B006A487B}"/>
              </a:ext>
            </a:extLst>
          </p:cNvPr>
          <p:cNvSpPr/>
          <p:nvPr/>
        </p:nvSpPr>
        <p:spPr>
          <a:xfrm>
            <a:off x="6095999" y="1964267"/>
            <a:ext cx="5063067" cy="406400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AAE07-F71A-7E42-B514-5F4F54E6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r>
              <a:rPr lang="en-US" altLang="zh-CN" b="1" dirty="0"/>
              <a:t>#</a:t>
            </a:r>
            <a:r>
              <a:rPr lang="zh-CN" altLang="en-US" b="1" dirty="0"/>
              <a:t> </a:t>
            </a:r>
            <a:r>
              <a:rPr lang="en-US" altLang="zh-CN" b="1" dirty="0"/>
              <a:t>3:</a:t>
            </a:r>
            <a:r>
              <a:rPr lang="zh-CN" altLang="en-US" b="1" dirty="0"/>
              <a:t> </a:t>
            </a:r>
            <a:r>
              <a:rPr lang="en-GB" b="1" dirty="0"/>
              <a:t>Representation of Biological Sequences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73E2CA-A7BA-D84D-B35D-CB348B2307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9664" y="2630553"/>
                <a:ext cx="4789868" cy="422744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/>
                  <a:t>One-hot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encoding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String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Kernels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Understand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biological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sequences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language?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E.g.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000" dirty="0"/>
                          <m:t>DNABERT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[3]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73E2CA-A7BA-D84D-B35D-CB348B2307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9664" y="2630553"/>
                <a:ext cx="4789868" cy="4227447"/>
              </a:xfrm>
              <a:blipFill>
                <a:blip r:embed="rId3"/>
                <a:stretch>
                  <a:fillRect l="-1058" t="-18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8E477B-8614-714E-B3D2-D0A57863146A}"/>
              </a:ext>
            </a:extLst>
          </p:cNvPr>
          <p:cNvSpPr txBox="1">
            <a:spLocks/>
          </p:cNvSpPr>
          <p:nvPr/>
        </p:nvSpPr>
        <p:spPr>
          <a:xfrm>
            <a:off x="6472470" y="2630553"/>
            <a:ext cx="4573122" cy="4227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high dimensionality</a:t>
            </a:r>
            <a:r>
              <a:rPr lang="zh-CN" altLang="en-US" sz="2000" dirty="0"/>
              <a:t> </a:t>
            </a:r>
            <a:r>
              <a:rPr lang="en-GB" sz="2000" dirty="0"/>
              <a:t>coupled with a low sample size</a:t>
            </a:r>
          </a:p>
          <a:p>
            <a:r>
              <a:rPr lang="en-US" altLang="zh-CN" sz="2000" dirty="0"/>
              <a:t>Whether</a:t>
            </a:r>
            <a:r>
              <a:rPr lang="zh-CN" altLang="en-US" sz="2000" dirty="0"/>
              <a:t> </a:t>
            </a:r>
            <a:r>
              <a:rPr lang="en-GB" sz="2000" dirty="0"/>
              <a:t>the model pre-trained </a:t>
            </a:r>
            <a:r>
              <a:rPr lang="en-US" altLang="zh-CN" sz="2000" i="1" dirty="0"/>
              <a:t>E.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coli</a:t>
            </a:r>
            <a:r>
              <a:rPr lang="zh-CN" altLang="en-US" sz="2000" dirty="0"/>
              <a:t> </a:t>
            </a:r>
            <a:r>
              <a:rPr lang="en-GB" sz="2000" dirty="0"/>
              <a:t>can be transferred to </a:t>
            </a:r>
            <a:r>
              <a:rPr lang="en-US" altLang="zh-CN" sz="2000" dirty="0"/>
              <a:t>yeast?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Will a representation that works well for RBSs also work well for promoters?</a:t>
            </a:r>
          </a:p>
          <a:p>
            <a:r>
              <a:rPr lang="en-GB" sz="2000" dirty="0"/>
              <a:t>how to split biological sequences into meaningful</a:t>
            </a:r>
            <a:r>
              <a:rPr lang="zh-CN" altLang="en-US" sz="2000" dirty="0"/>
              <a:t> </a:t>
            </a:r>
            <a:r>
              <a:rPr lang="en-GB" sz="2000" dirty="0"/>
              <a:t>words</a:t>
            </a:r>
            <a:r>
              <a:rPr lang="en-US" altLang="zh-CN" sz="2000" dirty="0"/>
              <a:t>?</a:t>
            </a:r>
            <a:endParaRPr lang="en-C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8E8B3-B63F-5541-875E-5004D6C4CF9D}"/>
              </a:ext>
            </a:extLst>
          </p:cNvPr>
          <p:cNvSpPr txBox="1"/>
          <p:nvPr/>
        </p:nvSpPr>
        <p:spPr>
          <a:xfrm>
            <a:off x="164122" y="6442284"/>
            <a:ext cx="11731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[3]</a:t>
            </a:r>
            <a:r>
              <a:rPr lang="zh-CN" altLang="en-US" sz="1400" dirty="0"/>
              <a:t> </a:t>
            </a:r>
            <a:r>
              <a:rPr lang="en-GB" altLang="zh-CN" sz="1400" dirty="0"/>
              <a:t>Ji, Y., Zhou, Z., Liu, H., and Davuluri, R. V. </a:t>
            </a:r>
            <a:r>
              <a:rPr lang="en-GB" altLang="zh-CN" sz="1400" dirty="0" err="1"/>
              <a:t>Dnabert</a:t>
            </a:r>
            <a:r>
              <a:rPr lang="en-GB" altLang="zh-CN" sz="1400" dirty="0"/>
              <a:t>: pre-trained bidirectional encoder representations from transformers model for </a:t>
            </a:r>
            <a:r>
              <a:rPr lang="en-GB" altLang="zh-CN" sz="1400" dirty="0" err="1"/>
              <a:t>dna</a:t>
            </a:r>
            <a:r>
              <a:rPr lang="en-GB" altLang="zh-CN" sz="1400" dirty="0"/>
              <a:t>-language in genome. </a:t>
            </a:r>
            <a:endParaRPr lang="en-CN" sz="1400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782407" y="6380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36282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B82-9F49-AD41-A8CC-A812F1F1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4" y="0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928-D04E-0B4C-96B3-D121BCBF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3" y="1325563"/>
            <a:ext cx="9665677" cy="5029465"/>
          </a:xfrm>
          <a:noFill/>
          <a:ln>
            <a:noFill/>
          </a:ln>
        </p:spPr>
        <p:txBody>
          <a:bodyPr wrap="square" lIns="72000" anchor="ctr" anchorCtr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Measurement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Noise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 err="1">
                <a:solidFill>
                  <a:schemeClr val="bg2">
                    <a:lumMod val="75000"/>
                  </a:schemeClr>
                </a:solidFill>
              </a:rPr>
              <a:t>Normalisation</a:t>
            </a:r>
            <a:endParaRPr lang="en-US" altLang="zh-CN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Exploitation-Exploration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Trade-off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Representation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Biological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Sequences</a:t>
            </a:r>
            <a:endParaRPr lang="en-GB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/>
              <a:t>Generalisation of Our Workﬂow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GB" sz="3200" dirty="0"/>
              <a:t>Evaluation and Interpretability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Interdisciplinary Collaboration</a:t>
            </a:r>
          </a:p>
        </p:txBody>
      </p:sp>
    </p:spTree>
    <p:extLst>
      <p:ext uri="{BB962C8B-B14F-4D97-AF65-F5344CB8AC3E}">
        <p14:creationId xmlns:p14="http://schemas.microsoft.com/office/powerpoint/2010/main" val="2830381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AE07-F71A-7E42-B514-5F4F54E6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Call to action</a:t>
            </a:r>
            <a:endParaRPr lang="en-C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27A5B-4985-9F4A-B40D-2E3DC12C39C6}"/>
              </a:ext>
            </a:extLst>
          </p:cNvPr>
          <p:cNvSpPr txBox="1"/>
          <p:nvPr/>
        </p:nvSpPr>
        <p:spPr>
          <a:xfrm>
            <a:off x="1281437" y="2645062"/>
            <a:ext cx="98430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scientific revolutions occur when there is cross pollination</a:t>
            </a:r>
            <a:r>
              <a:rPr lang="zh-CN" altLang="en-US" sz="2800" i="1" dirty="0"/>
              <a:t> </a:t>
            </a:r>
            <a:r>
              <a:rPr lang="en-GB" sz="2800" i="1" dirty="0"/>
              <a:t>of ideas</a:t>
            </a:r>
            <a:endParaRPr lang="en-US" sz="2800" i="1" dirty="0"/>
          </a:p>
          <a:p>
            <a:r>
              <a:rPr lang="en-US" sz="2800" i="1" dirty="0"/>
              <a:t>						</a:t>
            </a:r>
          </a:p>
          <a:p>
            <a:r>
              <a:rPr lang="en-US" altLang="zh-CN" sz="2800" i="1" dirty="0"/>
              <a:t>						</a:t>
            </a:r>
            <a:r>
              <a:rPr lang="zh-CN" altLang="en-US" sz="2800" i="1" dirty="0"/>
              <a:t>          </a:t>
            </a:r>
            <a:endParaRPr lang="en-US" altLang="zh-CN" sz="2800" i="1" dirty="0"/>
          </a:p>
          <a:p>
            <a:r>
              <a:rPr lang="en-US" altLang="zh-CN" sz="2800" i="1" dirty="0"/>
              <a:t>								--</a:t>
            </a:r>
            <a:r>
              <a:rPr lang="zh-CN" altLang="en-US" sz="2800" i="1" dirty="0"/>
              <a:t> </a:t>
            </a:r>
            <a:r>
              <a:rPr lang="en-GB" sz="2800" i="1" dirty="0"/>
              <a:t>Thomas Kuhn</a:t>
            </a:r>
            <a:endParaRPr lang="en-CN" sz="28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F9E2C-4599-AE42-8596-020064F486BB}"/>
              </a:ext>
            </a:extLst>
          </p:cNvPr>
          <p:cNvSpPr/>
          <p:nvPr/>
        </p:nvSpPr>
        <p:spPr>
          <a:xfrm>
            <a:off x="940638" y="2302527"/>
            <a:ext cx="68159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“</a:t>
            </a:r>
            <a:r>
              <a:rPr lang="zh-CN" altLang="en-US" sz="6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endParaRPr lang="en-CN" sz="6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DE92C-B634-6F4D-8CCA-9B69C536BA56}"/>
              </a:ext>
            </a:extLst>
          </p:cNvPr>
          <p:cNvSpPr/>
          <p:nvPr/>
        </p:nvSpPr>
        <p:spPr>
          <a:xfrm>
            <a:off x="10744765" y="2302527"/>
            <a:ext cx="50687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”</a:t>
            </a:r>
            <a:endParaRPr lang="en-GB" sz="6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794972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0974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8FD9-390E-BAE7-07B0-0CC2C682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AlphaFold2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03070-4472-4794-7113-ACE867E44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139" y="1550494"/>
            <a:ext cx="5461000" cy="4351338"/>
          </a:xfrm>
        </p:spPr>
        <p:txBody>
          <a:bodyPr/>
          <a:lstStyle/>
          <a:p>
            <a:r>
              <a:rPr lang="en-GB" dirty="0"/>
              <a:t>AI system developed by </a:t>
            </a:r>
            <a:r>
              <a:rPr lang="en-GB" dirty="0">
                <a:hlinkClick r:id="rId2"/>
              </a:rPr>
              <a:t>DeepMind</a:t>
            </a:r>
            <a:r>
              <a:rPr lang="en-GB" dirty="0"/>
              <a:t> that predicts a protein’s 3D structure from its amino acid sequence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F5769C-C77E-045C-9C71-D3662CF4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23" y="554910"/>
            <a:ext cx="4588429" cy="520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7D116-4BFC-FDD8-9418-3AD97254D055}"/>
              </a:ext>
            </a:extLst>
          </p:cNvPr>
          <p:cNvSpPr txBox="1"/>
          <p:nvPr/>
        </p:nvSpPr>
        <p:spPr>
          <a:xfrm>
            <a:off x="8082237" y="64633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alphafold.ebi.ac.uk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49A70-A3BC-21D7-DEA4-16E64EC4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3" y="3536526"/>
            <a:ext cx="5461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9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E597-EF68-F750-F5E3-0C7A948B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47E7C-EA08-9AAD-8198-B9C6DD621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3A68E-1C80-6728-9FE5-6AAAE82A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3081"/>
            <a:ext cx="1035489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0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464B-45F3-1E85-8171-05E6128B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CC08-E3F2-95B2-8FDA-B53C70B5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DC0A5-4C1C-5F1D-0B6C-2D2534286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31" y="217980"/>
            <a:ext cx="6811799" cy="61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1A1CC4-8586-64AB-4538-DBFEFB48BDA2}"/>
              </a:ext>
            </a:extLst>
          </p:cNvPr>
          <p:cNvSpPr txBox="1"/>
          <p:nvPr/>
        </p:nvSpPr>
        <p:spPr>
          <a:xfrm>
            <a:off x="447773" y="6388224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/articles/s41586-021-03819-2</a:t>
            </a:r>
          </a:p>
        </p:txBody>
      </p:sp>
    </p:spTree>
    <p:extLst>
      <p:ext uri="{BB962C8B-B14F-4D97-AF65-F5344CB8AC3E}">
        <p14:creationId xmlns:p14="http://schemas.microsoft.com/office/powerpoint/2010/main" val="92826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7710-5A15-4557-7EDC-95013EE2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AlphaFold2: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D1A81-B959-EAAF-2094-98E34C94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4" y="2018643"/>
            <a:ext cx="11135512" cy="3751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C8E582-7683-01BA-661F-AC815B3C59A5}"/>
              </a:ext>
            </a:extLst>
          </p:cNvPr>
          <p:cNvSpPr txBox="1"/>
          <p:nvPr/>
        </p:nvSpPr>
        <p:spPr>
          <a:xfrm>
            <a:off x="2648933" y="1640959"/>
            <a:ext cx="292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sequence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AC283-9E7B-E975-BC26-78F552480B3C}"/>
              </a:ext>
            </a:extLst>
          </p:cNvPr>
          <p:cNvSpPr txBox="1"/>
          <p:nvPr/>
        </p:nvSpPr>
        <p:spPr>
          <a:xfrm>
            <a:off x="2648933" y="3337089"/>
            <a:ext cx="222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distance plot</a:t>
            </a:r>
          </a:p>
        </p:txBody>
      </p:sp>
    </p:spTree>
    <p:extLst>
      <p:ext uri="{BB962C8B-B14F-4D97-AF65-F5344CB8AC3E}">
        <p14:creationId xmlns:p14="http://schemas.microsoft.com/office/powerpoint/2010/main" val="93248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751E-53C9-C73D-1A81-3EA471D9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Evoformer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80CE-1B78-84AE-55EB-3302B4AA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54318-9DE9-362C-3ACE-BB2617FDE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1" y="1690687"/>
            <a:ext cx="11696188" cy="32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8B82-8BBA-F2F6-7826-81D199C4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FA4C7-7921-8B24-C8DC-91FF609F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10" y="238411"/>
            <a:ext cx="1721538" cy="2200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D1554-40BD-D13B-E1F2-EA112C2DBDE6}"/>
              </a:ext>
            </a:extLst>
          </p:cNvPr>
          <p:cNvSpPr txBox="1"/>
          <p:nvPr/>
        </p:nvSpPr>
        <p:spPr>
          <a:xfrm>
            <a:off x="6307568" y="365125"/>
            <a:ext cx="60991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Dot product similarity to find alignment scores</a:t>
            </a: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Normalization of the scores to get the weights</a:t>
            </a:r>
            <a:r>
              <a:rPr lang="en-US" altLang="zh-CN" b="0" i="0" dirty="0">
                <a:solidFill>
                  <a:srgbClr val="292929"/>
                </a:solidFill>
                <a:effectLst/>
                <a:latin typeface="source-serif-pro"/>
              </a:rPr>
              <a:t>:</a:t>
            </a:r>
            <a:r>
              <a:rPr lang="zh-CN" alt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altLang="zh-CN" b="0" i="0" dirty="0" err="1">
                <a:solidFill>
                  <a:srgbClr val="292929"/>
                </a:solidFill>
                <a:effectLst/>
                <a:latin typeface="source-serif-pro"/>
              </a:rPr>
              <a:t>softmax</a:t>
            </a:r>
            <a:r>
              <a:rPr lang="zh-CN" alt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Reweighing of the original embeddings using the weights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C70EE7-617F-4B77-C8EB-F07DA574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43" y="802812"/>
            <a:ext cx="4275382" cy="2701914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79BCA876-A555-9C5C-9C3A-97AA09B5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85" y="2483193"/>
            <a:ext cx="4595429" cy="331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8874EA-5A15-B80C-AF5D-E877FD9F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788" y="4335443"/>
            <a:ext cx="2209407" cy="2283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9E7928-43D9-9AA9-B8D2-5229F48674F4}"/>
              </a:ext>
            </a:extLst>
          </p:cNvPr>
          <p:cNvSpPr txBox="1"/>
          <p:nvPr/>
        </p:nvSpPr>
        <p:spPr>
          <a:xfrm>
            <a:off x="367842" y="6316869"/>
            <a:ext cx="62028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/an-intuitive-explanation-of-self-attention-4f72709638e1</a:t>
            </a:r>
          </a:p>
        </p:txBody>
      </p:sp>
    </p:spTree>
    <p:extLst>
      <p:ext uri="{BB962C8B-B14F-4D97-AF65-F5344CB8AC3E}">
        <p14:creationId xmlns:p14="http://schemas.microsoft.com/office/powerpoint/2010/main" val="17623450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1085</Words>
  <Application>Microsoft Macintosh PowerPoint</Application>
  <PresentationFormat>Widescreen</PresentationFormat>
  <Paragraphs>207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source-serif-pro</vt:lpstr>
      <vt:lpstr>Arial</vt:lpstr>
      <vt:lpstr>Calibri</vt:lpstr>
      <vt:lpstr>Calibri Light</vt:lpstr>
      <vt:lpstr>Cambria Math</vt:lpstr>
      <vt:lpstr>Office Theme</vt:lpstr>
      <vt:lpstr>1_Office Theme</vt:lpstr>
      <vt:lpstr>Case studies for Bio + ML Opportunities and Challenges</vt:lpstr>
      <vt:lpstr>What we will cover</vt:lpstr>
      <vt:lpstr>Case study 1: AlphaFold</vt:lpstr>
      <vt:lpstr>AlphaFold2</vt:lpstr>
      <vt:lpstr>PowerPoint Presentation</vt:lpstr>
      <vt:lpstr>PowerPoint Presentation</vt:lpstr>
      <vt:lpstr>AlphaFold2: Model Architecture</vt:lpstr>
      <vt:lpstr>Evoformer block</vt:lpstr>
      <vt:lpstr>Self-attention </vt:lpstr>
      <vt:lpstr>How to use AlphaFold2</vt:lpstr>
      <vt:lpstr>Case study 2: Sequential design of biological sequences</vt:lpstr>
      <vt:lpstr>Bandits for Synthetic Biology </vt:lpstr>
      <vt:lpstr>"Case Study" : E. coli RBS Design </vt:lpstr>
      <vt:lpstr>The RBS Problem</vt:lpstr>
      <vt:lpstr>High-throughput RBS engineering</vt:lpstr>
      <vt:lpstr>Machine Learning Algorithms</vt:lpstr>
      <vt:lpstr>Design-Build-Test-Learn (DBTL) Cycle</vt:lpstr>
      <vt:lpstr>Design-Build-Test-Learn (DBTL) Cycle</vt:lpstr>
      <vt:lpstr>Results: swarmplot</vt:lpstr>
      <vt:lpstr>t-SNE</vt:lpstr>
      <vt:lpstr>Recommendations: Exploration vs Exploitation</vt:lpstr>
      <vt:lpstr>Summary</vt:lpstr>
      <vt:lpstr>Lessons learned and future opportunities </vt:lpstr>
      <vt:lpstr>PowerPoint Presentation</vt:lpstr>
      <vt:lpstr>Opportunities and Challenges </vt:lpstr>
      <vt:lpstr>Opportunities and Challenges </vt:lpstr>
      <vt:lpstr>Opportunities and Challenges # 1: Measurement Noise and Data Normalisation</vt:lpstr>
      <vt:lpstr>Opportunities and Challenges </vt:lpstr>
      <vt:lpstr>Opportunities and Challenges # 2: Exploitation-Exploration Trade-off</vt:lpstr>
      <vt:lpstr>Opportunities and Challenges # 2: Exploitation-Exploration Trade-off</vt:lpstr>
      <vt:lpstr>Opportunities and Challenges </vt:lpstr>
      <vt:lpstr>Opportunities and Challenges # 3: Representation of Biological Sequences</vt:lpstr>
      <vt:lpstr>Opportunities and Challenges </vt:lpstr>
      <vt:lpstr>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studies for Bio + ML</dc:title>
  <dc:creator>Mengyan Zhang</dc:creator>
  <cp:lastModifiedBy>Mengyan Zhang</cp:lastModifiedBy>
  <cp:revision>9</cp:revision>
  <dcterms:created xsi:type="dcterms:W3CDTF">2023-05-06T20:06:43Z</dcterms:created>
  <dcterms:modified xsi:type="dcterms:W3CDTF">2023-05-24T17:57:31Z</dcterms:modified>
</cp:coreProperties>
</file>